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3" r:id="rId2"/>
    <p:sldMasterId id="2147483691" r:id="rId3"/>
    <p:sldMasterId id="2147483703" r:id="rId4"/>
    <p:sldMasterId id="2147483721" r:id="rId5"/>
  </p:sldMasterIdLst>
  <p:notesMasterIdLst>
    <p:notesMasterId r:id="rId96"/>
  </p:notesMasterIdLst>
  <p:sldIdLst>
    <p:sldId id="721" r:id="rId6"/>
    <p:sldId id="722" r:id="rId7"/>
    <p:sldId id="723" r:id="rId8"/>
    <p:sldId id="724" r:id="rId9"/>
    <p:sldId id="725" r:id="rId10"/>
    <p:sldId id="726" r:id="rId11"/>
    <p:sldId id="727" r:id="rId12"/>
    <p:sldId id="728" r:id="rId13"/>
    <p:sldId id="729" r:id="rId14"/>
    <p:sldId id="730" r:id="rId15"/>
    <p:sldId id="731" r:id="rId16"/>
    <p:sldId id="732" r:id="rId17"/>
    <p:sldId id="733" r:id="rId18"/>
    <p:sldId id="734" r:id="rId19"/>
    <p:sldId id="735" r:id="rId20"/>
    <p:sldId id="736" r:id="rId21"/>
    <p:sldId id="737" r:id="rId22"/>
    <p:sldId id="738" r:id="rId23"/>
    <p:sldId id="739" r:id="rId24"/>
    <p:sldId id="741" r:id="rId25"/>
    <p:sldId id="742" r:id="rId26"/>
    <p:sldId id="743" r:id="rId27"/>
    <p:sldId id="744" r:id="rId28"/>
    <p:sldId id="745" r:id="rId29"/>
    <p:sldId id="746" r:id="rId30"/>
    <p:sldId id="747" r:id="rId31"/>
    <p:sldId id="809" r:id="rId32"/>
    <p:sldId id="748" r:id="rId33"/>
    <p:sldId id="749" r:id="rId34"/>
    <p:sldId id="750" r:id="rId35"/>
    <p:sldId id="751" r:id="rId36"/>
    <p:sldId id="752" r:id="rId37"/>
    <p:sldId id="753" r:id="rId38"/>
    <p:sldId id="754" r:id="rId39"/>
    <p:sldId id="755" r:id="rId40"/>
    <p:sldId id="756" r:id="rId41"/>
    <p:sldId id="757" r:id="rId42"/>
    <p:sldId id="758" r:id="rId43"/>
    <p:sldId id="759" r:id="rId44"/>
    <p:sldId id="810" r:id="rId45"/>
    <p:sldId id="760" r:id="rId46"/>
    <p:sldId id="761" r:id="rId47"/>
    <p:sldId id="762" r:id="rId48"/>
    <p:sldId id="763" r:id="rId49"/>
    <p:sldId id="764" r:id="rId50"/>
    <p:sldId id="811" r:id="rId51"/>
    <p:sldId id="765" r:id="rId52"/>
    <p:sldId id="766" r:id="rId53"/>
    <p:sldId id="767" r:id="rId54"/>
    <p:sldId id="768" r:id="rId55"/>
    <p:sldId id="769" r:id="rId56"/>
    <p:sldId id="770" r:id="rId57"/>
    <p:sldId id="771" r:id="rId58"/>
    <p:sldId id="772" r:id="rId59"/>
    <p:sldId id="773" r:id="rId60"/>
    <p:sldId id="774" r:id="rId61"/>
    <p:sldId id="775" r:id="rId62"/>
    <p:sldId id="776" r:id="rId63"/>
    <p:sldId id="777" r:id="rId64"/>
    <p:sldId id="778" r:id="rId65"/>
    <p:sldId id="779" r:id="rId66"/>
    <p:sldId id="780" r:id="rId67"/>
    <p:sldId id="781" r:id="rId68"/>
    <p:sldId id="782" r:id="rId69"/>
    <p:sldId id="783" r:id="rId70"/>
    <p:sldId id="784" r:id="rId71"/>
    <p:sldId id="785" r:id="rId72"/>
    <p:sldId id="786" r:id="rId73"/>
    <p:sldId id="787" r:id="rId74"/>
    <p:sldId id="788" r:id="rId75"/>
    <p:sldId id="789" r:id="rId76"/>
    <p:sldId id="790" r:id="rId77"/>
    <p:sldId id="791" r:id="rId78"/>
    <p:sldId id="792" r:id="rId79"/>
    <p:sldId id="793" r:id="rId80"/>
    <p:sldId id="794" r:id="rId81"/>
    <p:sldId id="795" r:id="rId82"/>
    <p:sldId id="796" r:id="rId83"/>
    <p:sldId id="797" r:id="rId84"/>
    <p:sldId id="798" r:id="rId85"/>
    <p:sldId id="799" r:id="rId86"/>
    <p:sldId id="800" r:id="rId87"/>
    <p:sldId id="801" r:id="rId88"/>
    <p:sldId id="802" r:id="rId89"/>
    <p:sldId id="803" r:id="rId90"/>
    <p:sldId id="804" r:id="rId91"/>
    <p:sldId id="805" r:id="rId92"/>
    <p:sldId id="806" r:id="rId93"/>
    <p:sldId id="807" r:id="rId94"/>
    <p:sldId id="808" r:id="rId95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23E3721-AEC3-426A-BDE1-0D3FFC95F7A9}">
          <p14:sldIdLst>
            <p14:sldId id="721"/>
            <p14:sldId id="722"/>
            <p14:sldId id="723"/>
            <p14:sldId id="724"/>
            <p14:sldId id="725"/>
            <p14:sldId id="726"/>
            <p14:sldId id="727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1"/>
            <p14:sldId id="742"/>
            <p14:sldId id="743"/>
            <p14:sldId id="744"/>
            <p14:sldId id="745"/>
            <p14:sldId id="746"/>
            <p14:sldId id="747"/>
            <p14:sldId id="809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  <p14:sldId id="758"/>
            <p14:sldId id="759"/>
            <p14:sldId id="810"/>
            <p14:sldId id="760"/>
            <p14:sldId id="761"/>
            <p14:sldId id="762"/>
            <p14:sldId id="763"/>
            <p14:sldId id="764"/>
            <p14:sldId id="811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780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797"/>
            <p14:sldId id="798"/>
            <p14:sldId id="799"/>
            <p14:sldId id="800"/>
            <p14:sldId id="801"/>
            <p14:sldId id="802"/>
            <p14:sldId id="803"/>
            <p14:sldId id="804"/>
            <p14:sldId id="805"/>
            <p14:sldId id="806"/>
            <p14:sldId id="807"/>
            <p14:sldId id="8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E1E1E1"/>
    <a:srgbClr val="ECECEC"/>
    <a:srgbClr val="E9E9E9"/>
    <a:srgbClr val="DEDEDE"/>
    <a:srgbClr val="E8E8E8"/>
    <a:srgbClr val="FDFDFD"/>
    <a:srgbClr val="ECF3FA"/>
    <a:srgbClr val="CCECFF"/>
    <a:srgbClr val="E8E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97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4CAD4-CA36-423A-8426-4DDFA26AE08F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EB6640E5-0062-45C4-9D91-A9221E7BB6D0}">
      <dgm:prSet phldrT="[Text]"/>
      <dgm:spPr/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วิจัยและพัฒนาชุมชน</a:t>
          </a:r>
          <a:endParaRPr lang="en-US" b="1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3E77026-03CF-40EB-80AC-039A8A2DBD1D}" type="parTrans" cxnId="{9E82A69A-0605-47AF-B691-B2D0A3DAF146}">
      <dgm:prSet/>
      <dgm:spPr/>
      <dgm:t>
        <a:bodyPr/>
        <a:lstStyle/>
        <a:p>
          <a:endParaRPr lang="en-US"/>
        </a:p>
      </dgm:t>
    </dgm:pt>
    <dgm:pt modelId="{192AFBF1-AEF4-4722-ADF1-32F7A8D3B733}" type="sibTrans" cxnId="{9E82A69A-0605-47AF-B691-B2D0A3DAF146}">
      <dgm:prSet/>
      <dgm:spPr/>
      <dgm:t>
        <a:bodyPr/>
        <a:lstStyle/>
        <a:p>
          <a:endParaRPr lang="en-US"/>
        </a:p>
      </dgm:t>
    </dgm:pt>
    <dgm:pt modelId="{11619FF5-9303-4EF7-85E6-43792DC4099E}">
      <dgm:prSet phldrT="[Text]"/>
      <dgm:spPr/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สังคมอัจฉริยะ</a:t>
          </a:r>
          <a:endParaRPr lang="en-US" b="1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0CF0F02-4255-40CC-A2E7-44A43A75C866}" type="parTrans" cxnId="{EC3EE3CB-B112-48A5-AA5E-D23E2816E4C8}">
      <dgm:prSet/>
      <dgm:spPr/>
      <dgm:t>
        <a:bodyPr/>
        <a:lstStyle/>
        <a:p>
          <a:endParaRPr lang="en-US"/>
        </a:p>
      </dgm:t>
    </dgm:pt>
    <dgm:pt modelId="{489D8840-2248-4B81-8558-6E90B5D2A933}" type="sibTrans" cxnId="{EC3EE3CB-B112-48A5-AA5E-D23E2816E4C8}">
      <dgm:prSet/>
      <dgm:spPr/>
      <dgm:t>
        <a:bodyPr/>
        <a:lstStyle/>
        <a:p>
          <a:endParaRPr lang="en-US"/>
        </a:p>
      </dgm:t>
    </dgm:pt>
    <dgm:pt modelId="{95126193-6032-4958-87D7-99B0607CBFDC}">
      <dgm:prSet phldrT="[Text]"/>
      <dgm:spPr/>
      <dgm:t>
        <a:bodyPr/>
        <a:lstStyle/>
        <a:p>
          <a:r>
            <a:rPr lang="th-TH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ความอยู่ดีมีสุข</a:t>
          </a:r>
          <a:endParaRPr lang="en-US" b="1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5FAB7AD-D36E-4985-9CA0-E5933F9DDB3A}" type="parTrans" cxnId="{AFF9A7F9-0066-4357-94DA-08DC305F5361}">
      <dgm:prSet/>
      <dgm:spPr/>
      <dgm:t>
        <a:bodyPr/>
        <a:lstStyle/>
        <a:p>
          <a:endParaRPr lang="en-US"/>
        </a:p>
      </dgm:t>
    </dgm:pt>
    <dgm:pt modelId="{5B0AD9C9-2E6A-4D3A-9C56-74A42C093AA4}" type="sibTrans" cxnId="{AFF9A7F9-0066-4357-94DA-08DC305F5361}">
      <dgm:prSet/>
      <dgm:spPr/>
      <dgm:t>
        <a:bodyPr/>
        <a:lstStyle/>
        <a:p>
          <a:endParaRPr lang="en-US"/>
        </a:p>
      </dgm:t>
    </dgm:pt>
    <dgm:pt modelId="{FDD98633-2D3A-456C-888F-1814A709555A}" type="pres">
      <dgm:prSet presAssocID="{9864CAD4-CA36-423A-8426-4DDFA26AE08F}" presName="arrowDiagram" presStyleCnt="0">
        <dgm:presLayoutVars>
          <dgm:chMax val="5"/>
          <dgm:dir/>
          <dgm:resizeHandles val="exact"/>
        </dgm:presLayoutVars>
      </dgm:prSet>
      <dgm:spPr/>
    </dgm:pt>
    <dgm:pt modelId="{C200AD4B-BAF7-4373-BDB7-D28054F5B29A}" type="pres">
      <dgm:prSet presAssocID="{9864CAD4-CA36-423A-8426-4DDFA26AE08F}" presName="arrow" presStyleLbl="bgShp" presStyleIdx="0" presStyleCnt="1"/>
      <dgm:spPr/>
    </dgm:pt>
    <dgm:pt modelId="{CEA84A0B-CB64-44D0-91E1-95DE07B29634}" type="pres">
      <dgm:prSet presAssocID="{9864CAD4-CA36-423A-8426-4DDFA26AE08F}" presName="arrowDiagram3" presStyleCnt="0"/>
      <dgm:spPr/>
    </dgm:pt>
    <dgm:pt modelId="{4F8C18ED-F26E-46C0-A0AA-7943DAFD0677}" type="pres">
      <dgm:prSet presAssocID="{EB6640E5-0062-45C4-9D91-A9221E7BB6D0}" presName="bullet3a" presStyleLbl="node1" presStyleIdx="0" presStyleCnt="3"/>
      <dgm:spPr/>
    </dgm:pt>
    <dgm:pt modelId="{06BCC1A4-C4CE-4053-A2D5-FD10C4A581E2}" type="pres">
      <dgm:prSet presAssocID="{EB6640E5-0062-45C4-9D91-A9221E7BB6D0}" presName="textBox3a" presStyleLbl="revTx" presStyleIdx="0" presStyleCnt="3" custScaleX="103562" custLinFactNeighborX="14107" custLinFactNeighborY="383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0D7EFE20-A981-4005-93E4-21B7440CF8AA}" type="pres">
      <dgm:prSet presAssocID="{11619FF5-9303-4EF7-85E6-43792DC4099E}" presName="bullet3b" presStyleLbl="node1" presStyleIdx="1" presStyleCnt="3"/>
      <dgm:spPr/>
    </dgm:pt>
    <dgm:pt modelId="{5B0D34D3-E88D-4BFE-AD73-11584CBAB0CE}" type="pres">
      <dgm:prSet presAssocID="{11619FF5-9303-4EF7-85E6-43792DC4099E}" presName="textBox3b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54EF727-F922-4F09-8100-D32F53643CFE}" type="pres">
      <dgm:prSet presAssocID="{95126193-6032-4958-87D7-99B0607CBFDC}" presName="bullet3c" presStyleLbl="node1" presStyleIdx="2" presStyleCnt="3"/>
      <dgm:spPr/>
    </dgm:pt>
    <dgm:pt modelId="{7D9289B7-A0A9-45B2-ACB2-2ACEECFC43DD}" type="pres">
      <dgm:prSet presAssocID="{95126193-6032-4958-87D7-99B0607CBFDC}" presName="textBox3c" presStyleLbl="revTx" presStyleIdx="2" presStyleCnt="3" custScaleX="111981" custLinFactNeighborX="18879" custLinFactNeighborY="628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EC3EE3CB-B112-48A5-AA5E-D23E2816E4C8}" srcId="{9864CAD4-CA36-423A-8426-4DDFA26AE08F}" destId="{11619FF5-9303-4EF7-85E6-43792DC4099E}" srcOrd="1" destOrd="0" parTransId="{80CF0F02-4255-40CC-A2E7-44A43A75C866}" sibTransId="{489D8840-2248-4B81-8558-6E90B5D2A933}"/>
    <dgm:cxn modelId="{AFF9A7F9-0066-4357-94DA-08DC305F5361}" srcId="{9864CAD4-CA36-423A-8426-4DDFA26AE08F}" destId="{95126193-6032-4958-87D7-99B0607CBFDC}" srcOrd="2" destOrd="0" parTransId="{D5FAB7AD-D36E-4985-9CA0-E5933F9DDB3A}" sibTransId="{5B0AD9C9-2E6A-4D3A-9C56-74A42C093AA4}"/>
    <dgm:cxn modelId="{1A9FFC2F-4D04-4B58-8C98-38BB94F40A60}" type="presOf" srcId="{9864CAD4-CA36-423A-8426-4DDFA26AE08F}" destId="{FDD98633-2D3A-456C-888F-1814A709555A}" srcOrd="0" destOrd="0" presId="urn:microsoft.com/office/officeart/2005/8/layout/arrow2"/>
    <dgm:cxn modelId="{6D91111F-DDF6-432F-8DC3-9E6B60EE85EA}" type="presOf" srcId="{11619FF5-9303-4EF7-85E6-43792DC4099E}" destId="{5B0D34D3-E88D-4BFE-AD73-11584CBAB0CE}" srcOrd="0" destOrd="0" presId="urn:microsoft.com/office/officeart/2005/8/layout/arrow2"/>
    <dgm:cxn modelId="{E3377774-B247-4EE4-849D-4ABD704D5BFA}" type="presOf" srcId="{95126193-6032-4958-87D7-99B0607CBFDC}" destId="{7D9289B7-A0A9-45B2-ACB2-2ACEECFC43DD}" srcOrd="0" destOrd="0" presId="urn:microsoft.com/office/officeart/2005/8/layout/arrow2"/>
    <dgm:cxn modelId="{C3B43CF4-AE58-417C-B745-077B178F31A2}" type="presOf" srcId="{EB6640E5-0062-45C4-9D91-A9221E7BB6D0}" destId="{06BCC1A4-C4CE-4053-A2D5-FD10C4A581E2}" srcOrd="0" destOrd="0" presId="urn:microsoft.com/office/officeart/2005/8/layout/arrow2"/>
    <dgm:cxn modelId="{9E82A69A-0605-47AF-B691-B2D0A3DAF146}" srcId="{9864CAD4-CA36-423A-8426-4DDFA26AE08F}" destId="{EB6640E5-0062-45C4-9D91-A9221E7BB6D0}" srcOrd="0" destOrd="0" parTransId="{13E77026-03CF-40EB-80AC-039A8A2DBD1D}" sibTransId="{192AFBF1-AEF4-4722-ADF1-32F7A8D3B733}"/>
    <dgm:cxn modelId="{A0A2BEEE-7176-4FF9-B13D-F0D2CB98E16D}" type="presParOf" srcId="{FDD98633-2D3A-456C-888F-1814A709555A}" destId="{C200AD4B-BAF7-4373-BDB7-D28054F5B29A}" srcOrd="0" destOrd="0" presId="urn:microsoft.com/office/officeart/2005/8/layout/arrow2"/>
    <dgm:cxn modelId="{EC6FF933-9E46-4259-8148-34266B8B4DF7}" type="presParOf" srcId="{FDD98633-2D3A-456C-888F-1814A709555A}" destId="{CEA84A0B-CB64-44D0-91E1-95DE07B29634}" srcOrd="1" destOrd="0" presId="urn:microsoft.com/office/officeart/2005/8/layout/arrow2"/>
    <dgm:cxn modelId="{DA7E13CF-C1E7-4EBA-8D9D-26A7A747333F}" type="presParOf" srcId="{CEA84A0B-CB64-44D0-91E1-95DE07B29634}" destId="{4F8C18ED-F26E-46C0-A0AA-7943DAFD0677}" srcOrd="0" destOrd="0" presId="urn:microsoft.com/office/officeart/2005/8/layout/arrow2"/>
    <dgm:cxn modelId="{9BA1D45E-17B0-4142-804D-4F0775C40A9F}" type="presParOf" srcId="{CEA84A0B-CB64-44D0-91E1-95DE07B29634}" destId="{06BCC1A4-C4CE-4053-A2D5-FD10C4A581E2}" srcOrd="1" destOrd="0" presId="urn:microsoft.com/office/officeart/2005/8/layout/arrow2"/>
    <dgm:cxn modelId="{2E67F722-45ED-4DCB-9C0B-89F38032AD57}" type="presParOf" srcId="{CEA84A0B-CB64-44D0-91E1-95DE07B29634}" destId="{0D7EFE20-A981-4005-93E4-21B7440CF8AA}" srcOrd="2" destOrd="0" presId="urn:microsoft.com/office/officeart/2005/8/layout/arrow2"/>
    <dgm:cxn modelId="{70E699E6-C3EC-4B85-BC29-0D0FEDBD3872}" type="presParOf" srcId="{CEA84A0B-CB64-44D0-91E1-95DE07B29634}" destId="{5B0D34D3-E88D-4BFE-AD73-11584CBAB0CE}" srcOrd="3" destOrd="0" presId="urn:microsoft.com/office/officeart/2005/8/layout/arrow2"/>
    <dgm:cxn modelId="{CAED06D8-AFC3-407E-B17F-1D34A25018CC}" type="presParOf" srcId="{CEA84A0B-CB64-44D0-91E1-95DE07B29634}" destId="{C54EF727-F922-4F09-8100-D32F53643CFE}" srcOrd="4" destOrd="0" presId="urn:microsoft.com/office/officeart/2005/8/layout/arrow2"/>
    <dgm:cxn modelId="{97C64787-A16E-4618-AC23-36713056C10E}" type="presParOf" srcId="{CEA84A0B-CB64-44D0-91E1-95DE07B29634}" destId="{7D9289B7-A0A9-45B2-ACB2-2ACEECFC43DD}" srcOrd="5" destOrd="0" presId="urn:microsoft.com/office/officeart/2005/8/layout/arrow2"/>
  </dgm:cxnLst>
  <dgm:bg>
    <a:solidFill>
      <a:schemeClr val="tx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5A571-2E83-4620-9B23-CFEA70757CD1}" type="doc">
      <dgm:prSet loTypeId="urn:microsoft.com/office/officeart/2005/8/layout/radial3" loCatId="cycle" qsTypeId="urn:microsoft.com/office/officeart/2005/8/quickstyle/3d3" qsCatId="3D" csTypeId="urn:microsoft.com/office/officeart/2005/8/colors/accent5_5" csCatId="accent5" phldr="1"/>
      <dgm:spPr/>
      <dgm:t>
        <a:bodyPr/>
        <a:lstStyle/>
        <a:p>
          <a:endParaRPr lang="en-US"/>
        </a:p>
      </dgm:t>
    </dgm:pt>
    <dgm:pt modelId="{AC383737-6209-4001-B10E-73601788C190}">
      <dgm:prSet phldrT="[Text]"/>
      <dgm:spPr/>
      <dgm:t>
        <a:bodyPr/>
        <a:lstStyle/>
        <a:p>
          <a:r>
            <a:rPr lang="en-US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Social Lab</a:t>
          </a:r>
          <a:r>
            <a: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 </a:t>
          </a:r>
          <a:r>
            <a:rPr lang="th-TH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คือ  พื้นที่การเรียนรู้ฝึกปฏิบัติ ทดลอง  และวิจัยภาคสนามอย่างเป็นองค์รวม (</a:t>
          </a:r>
          <a:r>
            <a:rPr lang="en-US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Holistic Approach)</a:t>
          </a:r>
        </a:p>
      </dgm:t>
    </dgm:pt>
    <dgm:pt modelId="{6A9A2765-9638-42B3-B06A-EF84B1BC7A3D}" type="parTrans" cxnId="{9FF49539-08AF-4386-B007-E208A542C73D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03229FDD-8B68-4815-B8E2-255C5F6CC3B4}" type="sibTrans" cxnId="{9FF49539-08AF-4386-B007-E208A542C73D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37044770-778B-4511-A30F-3A7460AB88F8}">
      <dgm:prSet phldrT="[Text]" custT="1"/>
      <dgm:spPr/>
      <dgm:t>
        <a:bodyPr/>
        <a:lstStyle/>
        <a:p>
          <a:r>
            <a: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องค์ประกอบที่  </a:t>
          </a:r>
          <a:r>
            <a: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  </a:t>
          </a:r>
          <a:r>
            <a:rPr lang="th-TH" sz="2800" b="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มีคนอยู่ในพื้นที่และมีนักศึกษา  อาจารย์ และนักวิชาการที่พร้อม</a:t>
          </a:r>
          <a:r>
            <a:rPr lang="th-TH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สร้างองค์ความรู้และกระบวนการเรียนรู้</a:t>
          </a:r>
          <a:r>
            <a:rPr lang="th-TH" sz="2800" b="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อย่างต่อเนื่อง</a:t>
          </a:r>
          <a:endParaRPr lang="en-US" sz="2800" b="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63A96D5-110E-4BEB-86C9-FC5DEFD92610}" type="parTrans" cxnId="{886155BC-E749-4CE1-9AF7-F18F39BF7565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EE5F08CA-BE39-406E-A4AD-ED136441AE1D}" type="sibTrans" cxnId="{886155BC-E749-4CE1-9AF7-F18F39BF7565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8FB70D77-D2A9-45EE-AD9E-9C97CCD53A7C}">
      <dgm:prSet phldrT="[Text]" custT="1"/>
      <dgm:spPr/>
      <dgm:t>
        <a:bodyPr tIns="180000"/>
        <a:lstStyle/>
        <a:p>
          <a:r>
            <a:rPr lang="th-TH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องค์ประกอบที่ </a:t>
          </a:r>
          <a:r>
            <a:rPr lang="en-US" sz="28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 </a:t>
          </a:r>
          <a:r>
            <a:rPr lang="th-TH" sz="2800" b="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มีการกำหนดประเด็นให้ศึกษา  ทดลอง  วิจัย และ</a:t>
          </a:r>
          <a:r>
            <a:rPr lang="th-TH" sz="28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เรียนรู้ร่วมกัน</a:t>
          </a:r>
          <a:endParaRPr lang="en-US" sz="2800" b="1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693D244-FB21-4E93-AB8B-D6634D3A5F76}" type="parTrans" cxnId="{AC5097C8-19EF-4D6E-B86B-B1DA5DD49D22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4448B4A5-8E07-4091-9041-CA70928163DF}" type="sibTrans" cxnId="{AC5097C8-19EF-4D6E-B86B-B1DA5DD49D22}">
      <dgm:prSet/>
      <dgm:spPr/>
      <dgm:t>
        <a:bodyPr/>
        <a:lstStyle/>
        <a:p>
          <a:endParaRPr lang="en-US">
            <a:solidFill>
              <a:schemeClr val="bg1">
                <a:lumMod val="95000"/>
                <a:lumOff val="5000"/>
              </a:schemeClr>
            </a:solidFill>
          </a:endParaRPr>
        </a:p>
      </dgm:t>
    </dgm:pt>
    <dgm:pt modelId="{16392F58-0538-4A1F-B267-EC7DE6FD8394}" type="pres">
      <dgm:prSet presAssocID="{DD45A571-2E83-4620-9B23-CFEA70757CD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D82DF6A-9A1F-4F23-AFFC-249547E458C0}" type="pres">
      <dgm:prSet presAssocID="{DD45A571-2E83-4620-9B23-CFEA70757CD1}" presName="radial" presStyleCnt="0">
        <dgm:presLayoutVars>
          <dgm:animLvl val="ctr"/>
        </dgm:presLayoutVars>
      </dgm:prSet>
      <dgm:spPr/>
    </dgm:pt>
    <dgm:pt modelId="{B79BBA0A-91D7-41CB-AB7C-9A67D2B7F6A0}" type="pres">
      <dgm:prSet presAssocID="{AC383737-6209-4001-B10E-73601788C190}" presName="centerShape" presStyleLbl="vennNode1" presStyleIdx="0" presStyleCnt="3" custScaleX="132492" custScaleY="133863" custLinFactNeighborX="-47558" custLinFactNeighborY="-13970"/>
      <dgm:spPr/>
      <dgm:t>
        <a:bodyPr/>
        <a:lstStyle/>
        <a:p>
          <a:endParaRPr lang="th-TH"/>
        </a:p>
      </dgm:t>
    </dgm:pt>
    <dgm:pt modelId="{8C240DFA-E41B-4C49-8EB5-681620EAD2DF}" type="pres">
      <dgm:prSet presAssocID="{37044770-778B-4511-A30F-3A7460AB88F8}" presName="node" presStyleLbl="vennNode1" presStyleIdx="1" presStyleCnt="3" custScaleX="238194" custScaleY="224129" custRadScaleRad="95902" custRadScaleInc="292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AA3251F-BD25-4F58-A863-72A359018D57}" type="pres">
      <dgm:prSet presAssocID="{8FB70D77-D2A9-45EE-AD9E-9C97CCD53A7C}" presName="node" presStyleLbl="vennNode1" presStyleIdx="2" presStyleCnt="3" custScaleX="177855" custScaleY="179744" custRadScaleRad="75208" custRadScaleInc="-1230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209B32A-9696-4B63-8AD7-6D5D53C37DE0}" type="presOf" srcId="{37044770-778B-4511-A30F-3A7460AB88F8}" destId="{8C240DFA-E41B-4C49-8EB5-681620EAD2DF}" srcOrd="0" destOrd="0" presId="urn:microsoft.com/office/officeart/2005/8/layout/radial3"/>
    <dgm:cxn modelId="{AC5097C8-19EF-4D6E-B86B-B1DA5DD49D22}" srcId="{AC383737-6209-4001-B10E-73601788C190}" destId="{8FB70D77-D2A9-45EE-AD9E-9C97CCD53A7C}" srcOrd="1" destOrd="0" parTransId="{4693D244-FB21-4E93-AB8B-D6634D3A5F76}" sibTransId="{4448B4A5-8E07-4091-9041-CA70928163DF}"/>
    <dgm:cxn modelId="{540D18CA-8B54-430E-9D7B-4E82B437C28F}" type="presOf" srcId="{8FB70D77-D2A9-45EE-AD9E-9C97CCD53A7C}" destId="{5AA3251F-BD25-4F58-A863-72A359018D57}" srcOrd="0" destOrd="0" presId="urn:microsoft.com/office/officeart/2005/8/layout/radial3"/>
    <dgm:cxn modelId="{886155BC-E749-4CE1-9AF7-F18F39BF7565}" srcId="{AC383737-6209-4001-B10E-73601788C190}" destId="{37044770-778B-4511-A30F-3A7460AB88F8}" srcOrd="0" destOrd="0" parTransId="{F63A96D5-110E-4BEB-86C9-FC5DEFD92610}" sibTransId="{EE5F08CA-BE39-406E-A4AD-ED136441AE1D}"/>
    <dgm:cxn modelId="{AC2D2DFF-43D6-4A88-8A1F-3EDAC3B702C8}" type="presOf" srcId="{AC383737-6209-4001-B10E-73601788C190}" destId="{B79BBA0A-91D7-41CB-AB7C-9A67D2B7F6A0}" srcOrd="0" destOrd="0" presId="urn:microsoft.com/office/officeart/2005/8/layout/radial3"/>
    <dgm:cxn modelId="{9FF49539-08AF-4386-B007-E208A542C73D}" srcId="{DD45A571-2E83-4620-9B23-CFEA70757CD1}" destId="{AC383737-6209-4001-B10E-73601788C190}" srcOrd="0" destOrd="0" parTransId="{6A9A2765-9638-42B3-B06A-EF84B1BC7A3D}" sibTransId="{03229FDD-8B68-4815-B8E2-255C5F6CC3B4}"/>
    <dgm:cxn modelId="{E7AE0C55-C1E4-43E6-948C-76204661B690}" type="presOf" srcId="{DD45A571-2E83-4620-9B23-CFEA70757CD1}" destId="{16392F58-0538-4A1F-B267-EC7DE6FD8394}" srcOrd="0" destOrd="0" presId="urn:microsoft.com/office/officeart/2005/8/layout/radial3"/>
    <dgm:cxn modelId="{4FD5E8F3-61E0-4880-B665-24348D9F5A7F}" type="presParOf" srcId="{16392F58-0538-4A1F-B267-EC7DE6FD8394}" destId="{DD82DF6A-9A1F-4F23-AFFC-249547E458C0}" srcOrd="0" destOrd="0" presId="urn:microsoft.com/office/officeart/2005/8/layout/radial3"/>
    <dgm:cxn modelId="{200FEC25-5750-486B-884B-E871A4F35D6C}" type="presParOf" srcId="{DD82DF6A-9A1F-4F23-AFFC-249547E458C0}" destId="{B79BBA0A-91D7-41CB-AB7C-9A67D2B7F6A0}" srcOrd="0" destOrd="0" presId="urn:microsoft.com/office/officeart/2005/8/layout/radial3"/>
    <dgm:cxn modelId="{FF118BC5-0B98-49A1-A4F0-4A1840590391}" type="presParOf" srcId="{DD82DF6A-9A1F-4F23-AFFC-249547E458C0}" destId="{8C240DFA-E41B-4C49-8EB5-681620EAD2DF}" srcOrd="1" destOrd="0" presId="urn:microsoft.com/office/officeart/2005/8/layout/radial3"/>
    <dgm:cxn modelId="{2AE61D8C-527C-4FDF-8B3E-93B1F695FD42}" type="presParOf" srcId="{DD82DF6A-9A1F-4F23-AFFC-249547E458C0}" destId="{5AA3251F-BD25-4F58-A863-72A359018D57}" srcOrd="2" destOrd="0" presId="urn:microsoft.com/office/officeart/2005/8/layout/radial3"/>
  </dgm:cxnLst>
  <dgm:bg>
    <a:solidFill>
      <a:schemeClr val="bg1">
        <a:alpha val="50196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4BA111-94A5-456C-8E61-1939E858C486}" type="doc">
      <dgm:prSet loTypeId="urn:microsoft.com/office/officeart/2005/8/layout/chevron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A7D095AE-956C-42AE-9B9A-672016F69AD4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</a:p>
      </dgm:t>
    </dgm:pt>
    <dgm:pt modelId="{68D0D08C-396C-47C1-BD6D-1478F5A82A0D}" type="parTrans" cxnId="{A9DB77BB-E46F-4515-B815-FE75F6797B5E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14B0DA1-48BA-4C2B-8744-ED90DAB8BA13}" type="sibTrans" cxnId="{A9DB77BB-E46F-4515-B815-FE75F6797B5E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4011325-070B-4847-ABA4-E9D9B2F78853}">
      <dgm:prSet phldrT="[Text]"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th-TH" sz="2800" b="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การศึกษาชุมชน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E8AE3D2-0A77-4A2A-A747-E2EF349C750E}" type="parTrans" cxnId="{822069F6-2269-4DEA-9E9A-028ADC6CDED6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8237D47-6762-41D0-903D-6B1DB1751BF3}" type="sibTrans" cxnId="{822069F6-2269-4DEA-9E9A-028ADC6CDED6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9182C8E-5092-4ADA-844A-9191EA244381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</a:p>
      </dgm:t>
    </dgm:pt>
    <dgm:pt modelId="{8A1F0AA3-F052-4DD4-8268-E7F6D3CF795E}" type="parTrans" cxnId="{054D01A4-2487-4DAF-A847-71089866C633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E2813AE-5D46-4099-B84B-FFA95FB90B60}" type="sibTrans" cxnId="{054D01A4-2487-4DAF-A847-71089866C633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4C6F93E-1AFB-4118-A8D1-C77285A66D13}">
      <dgm:prSet phldrT="[Text]"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th-TH" sz="2800" b="0">
              <a:latin typeface="TH SarabunPSK" panose="020B0500040200020003" pitchFamily="34" charset="-34"/>
              <a:cs typeface="TH SarabunPSK" panose="020B0500040200020003" pitchFamily="34" charset="-34"/>
            </a:rPr>
            <a:t>การวิเคราะห์ปัญหาชุมชน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610AAFB-B9B8-4A94-90DF-FAF5A9EB35EE}" type="parTrans" cxnId="{8BA37674-E9CE-40FE-8E66-C78BCF2CD047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97C87C9-904E-4880-92B7-AB01AA3DE000}" type="sibTrans" cxnId="{8BA37674-E9CE-40FE-8E66-C78BCF2CD047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1229F82-F26C-4B8F-83D6-E5EF5C1508FB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</a:p>
      </dgm:t>
    </dgm:pt>
    <dgm:pt modelId="{436317BC-6F9E-46DB-8684-4273B7D7ADA5}" type="parTrans" cxnId="{3F720D70-6573-4CDF-A045-6315505FE247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1CD706E-F0D0-45D4-89C7-CC4ECFD69AB8}" type="sibTrans" cxnId="{3F720D70-6573-4CDF-A045-6315505FE247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42C9150-EB27-4A93-984B-580B361411C6}">
      <dgm:prSet phldrT="[Text]" custT="1"/>
      <dgm:spPr/>
      <dgm:t>
        <a:bodyPr/>
        <a:lstStyle/>
        <a:p>
          <a:pPr marL="0" algn="l">
            <a:lnSpc>
              <a:spcPct val="100000"/>
            </a:lnSpc>
            <a:spcAft>
              <a:spcPts val="0"/>
            </a:spcAft>
            <a:buFontTx/>
            <a:buNone/>
          </a:pPr>
          <a:r>
            <a:rPr lang="th-TH" sz="2800" b="0">
              <a:latin typeface="TH SarabunPSK" panose="020B0500040200020003" pitchFamily="34" charset="-34"/>
              <a:cs typeface="TH SarabunPSK" panose="020B0500040200020003" pitchFamily="34" charset="-34"/>
            </a:rPr>
            <a:t>การจัดลำดับปัญหาและความต้องการของชุมชน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48B4F9D-B22F-4F54-B28B-3CECE8B39379}" type="parTrans" cxnId="{D698018B-F3D8-493E-99B6-2E8825EF9E88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D046F9E-EC60-47E8-898F-3F68C3ED290F}" type="sibTrans" cxnId="{D698018B-F3D8-493E-99B6-2E8825EF9E88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600F7F1-1DC3-49F5-BD65-03160B1CBB05}">
      <dgm:prSet phldrT="[Text]" custT="1"/>
      <dgm:spPr/>
      <dgm:t>
        <a:bodyPr/>
        <a:lstStyle/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gm:t>
    </dgm:pt>
    <dgm:pt modelId="{73F136FC-F210-44DD-BCAB-DBADC8D68F7F}" type="parTrans" cxnId="{9A75099A-CD1B-430B-B681-6FFDF636898F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89F2FC6-9295-45DF-B2C6-8CA45139D9DB}" type="sibTrans" cxnId="{9A75099A-CD1B-430B-B681-6FFDF636898F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CD4409D-F5E9-43D0-A6AC-4394EE8901AE}">
      <dgm:prSet phldrT="[Text]"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th-TH" sz="2800" b="0">
              <a:latin typeface="TH SarabunPSK" panose="020B0500040200020003" pitchFamily="34" charset="-34"/>
              <a:cs typeface="TH SarabunPSK" panose="020B0500040200020003" pitchFamily="34" charset="-34"/>
            </a:rPr>
            <a:t>การวางแผนและโครงการเพื่อพัฒนาชุมชน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1A103AF-211B-4298-AF8D-BE23CECED692}" type="parTrans" cxnId="{F6566458-982A-4824-8E32-D89F541FFD51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6CA3A4F-47CC-4FFC-8248-5FBEABB700F5}" type="sibTrans" cxnId="{F6566458-982A-4824-8E32-D89F541FFD51}">
      <dgm:prSet/>
      <dgm:spPr/>
      <dgm:t>
        <a:bodyPr/>
        <a:lstStyle/>
        <a:p>
          <a:endParaRPr lang="en-US" sz="3200" b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2366CC0-6593-4A5B-88A0-F1044C201ECA}" type="pres">
      <dgm:prSet presAssocID="{EE4BA111-94A5-456C-8E61-1939E858C4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2DA2DB4-EDB1-4AA6-97DB-15507E01ABC9}" type="pres">
      <dgm:prSet presAssocID="{A7D095AE-956C-42AE-9B9A-672016F69AD4}" presName="composite" presStyleCnt="0"/>
      <dgm:spPr/>
    </dgm:pt>
    <dgm:pt modelId="{3173A010-0CB5-4A04-8852-378AF2B20352}" type="pres">
      <dgm:prSet presAssocID="{A7D095AE-956C-42AE-9B9A-672016F69AD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CB48E8EE-16B1-47B0-83FA-15F270D63913}" type="pres">
      <dgm:prSet presAssocID="{A7D095AE-956C-42AE-9B9A-672016F69AD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68A58A0-C804-4869-A530-6900B9AA73E2}" type="pres">
      <dgm:prSet presAssocID="{814B0DA1-48BA-4C2B-8744-ED90DAB8BA13}" presName="sp" presStyleCnt="0"/>
      <dgm:spPr/>
    </dgm:pt>
    <dgm:pt modelId="{82EAD32E-9F4D-4200-B463-C4AAC1B6093C}" type="pres">
      <dgm:prSet presAssocID="{C9182C8E-5092-4ADA-844A-9191EA244381}" presName="composite" presStyleCnt="0"/>
      <dgm:spPr/>
    </dgm:pt>
    <dgm:pt modelId="{9696B07E-9606-4343-BAC5-AE5AEFCA5379}" type="pres">
      <dgm:prSet presAssocID="{C9182C8E-5092-4ADA-844A-9191EA244381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63395E-7821-4F2F-8729-DE066CE9DE33}" type="pres">
      <dgm:prSet presAssocID="{C9182C8E-5092-4ADA-844A-9191EA244381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9D888DD-CF53-481D-901C-B4F04AD34B55}" type="pres">
      <dgm:prSet presAssocID="{FE2813AE-5D46-4099-B84B-FFA95FB90B60}" presName="sp" presStyleCnt="0"/>
      <dgm:spPr/>
    </dgm:pt>
    <dgm:pt modelId="{CF4C02A2-0C5C-4DDA-B4D5-58FB12CE192B}" type="pres">
      <dgm:prSet presAssocID="{A1229F82-F26C-4B8F-83D6-E5EF5C1508FB}" presName="composite" presStyleCnt="0"/>
      <dgm:spPr/>
    </dgm:pt>
    <dgm:pt modelId="{F7674F6E-9072-445C-9CA3-52CAA16898B1}" type="pres">
      <dgm:prSet presAssocID="{A1229F82-F26C-4B8F-83D6-E5EF5C1508FB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E23CFB3-86DD-4660-BF1C-8A2C68C640C8}" type="pres">
      <dgm:prSet presAssocID="{A1229F82-F26C-4B8F-83D6-E5EF5C1508FB}" presName="descendantText" presStyleLbl="alignAcc1" presStyleIdx="2" presStyleCnt="4" custScaleY="13901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5D71076-497A-4A71-A7F6-87743F5B26CE}" type="pres">
      <dgm:prSet presAssocID="{31CD706E-F0D0-45D4-89C7-CC4ECFD69AB8}" presName="sp" presStyleCnt="0"/>
      <dgm:spPr/>
    </dgm:pt>
    <dgm:pt modelId="{EF74F6EF-18A9-4898-9F69-CAB486E54CF4}" type="pres">
      <dgm:prSet presAssocID="{7600F7F1-1DC3-49F5-BD65-03160B1CBB05}" presName="composite" presStyleCnt="0"/>
      <dgm:spPr/>
    </dgm:pt>
    <dgm:pt modelId="{5B89EE8D-B917-489D-ABEB-BAEA76D62864}" type="pres">
      <dgm:prSet presAssocID="{7600F7F1-1DC3-49F5-BD65-03160B1CBB05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83507A6-BE59-4C72-A37C-600848AC9B8C}" type="pres">
      <dgm:prSet presAssocID="{7600F7F1-1DC3-49F5-BD65-03160B1CBB05}" presName="descendantText" presStyleLbl="alignAcc1" presStyleIdx="3" presStyleCnt="4" custScaleY="14293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54D01A4-2487-4DAF-A847-71089866C633}" srcId="{EE4BA111-94A5-456C-8E61-1939E858C486}" destId="{C9182C8E-5092-4ADA-844A-9191EA244381}" srcOrd="1" destOrd="0" parTransId="{8A1F0AA3-F052-4DD4-8268-E7F6D3CF795E}" sibTransId="{FE2813AE-5D46-4099-B84B-FFA95FB90B60}"/>
    <dgm:cxn modelId="{E4606C21-3100-433C-8682-D28D7257880F}" type="presOf" srcId="{D42C9150-EB27-4A93-984B-580B361411C6}" destId="{FE23CFB3-86DD-4660-BF1C-8A2C68C640C8}" srcOrd="0" destOrd="0" presId="urn:microsoft.com/office/officeart/2005/8/layout/chevron2"/>
    <dgm:cxn modelId="{9A75099A-CD1B-430B-B681-6FFDF636898F}" srcId="{EE4BA111-94A5-456C-8E61-1939E858C486}" destId="{7600F7F1-1DC3-49F5-BD65-03160B1CBB05}" srcOrd="3" destOrd="0" parTransId="{73F136FC-F210-44DD-BCAB-DBADC8D68F7F}" sibTransId="{989F2FC6-9295-45DF-B2C6-8CA45139D9DB}"/>
    <dgm:cxn modelId="{C0C889FD-0A1D-4C14-B3FF-33CEAC87E351}" type="presOf" srcId="{C4C6F93E-1AFB-4118-A8D1-C77285A66D13}" destId="{D263395E-7821-4F2F-8729-DE066CE9DE33}" srcOrd="0" destOrd="0" presId="urn:microsoft.com/office/officeart/2005/8/layout/chevron2"/>
    <dgm:cxn modelId="{8BA37674-E9CE-40FE-8E66-C78BCF2CD047}" srcId="{C9182C8E-5092-4ADA-844A-9191EA244381}" destId="{C4C6F93E-1AFB-4118-A8D1-C77285A66D13}" srcOrd="0" destOrd="0" parTransId="{D610AAFB-B9B8-4A94-90DF-FAF5A9EB35EE}" sibTransId="{497C87C9-904E-4880-92B7-AB01AA3DE000}"/>
    <dgm:cxn modelId="{14B2969D-CD08-48A7-8FD9-EC1D149C1B17}" type="presOf" srcId="{EE4BA111-94A5-456C-8E61-1939E858C486}" destId="{92366CC0-6593-4A5B-88A0-F1044C201ECA}" srcOrd="0" destOrd="0" presId="urn:microsoft.com/office/officeart/2005/8/layout/chevron2"/>
    <dgm:cxn modelId="{D698018B-F3D8-493E-99B6-2E8825EF9E88}" srcId="{A1229F82-F26C-4B8F-83D6-E5EF5C1508FB}" destId="{D42C9150-EB27-4A93-984B-580B361411C6}" srcOrd="0" destOrd="0" parTransId="{548B4F9D-B22F-4F54-B28B-3CECE8B39379}" sibTransId="{7D046F9E-EC60-47E8-898F-3F68C3ED290F}"/>
    <dgm:cxn modelId="{CD7E104C-B6C1-45EB-A439-4D82FE672934}" type="presOf" srcId="{A1229F82-F26C-4B8F-83D6-E5EF5C1508FB}" destId="{F7674F6E-9072-445C-9CA3-52CAA16898B1}" srcOrd="0" destOrd="0" presId="urn:microsoft.com/office/officeart/2005/8/layout/chevron2"/>
    <dgm:cxn modelId="{5F8FD450-617C-4A3D-A1CD-BC2701B5632B}" type="presOf" srcId="{7600F7F1-1DC3-49F5-BD65-03160B1CBB05}" destId="{5B89EE8D-B917-489D-ABEB-BAEA76D62864}" srcOrd="0" destOrd="0" presId="urn:microsoft.com/office/officeart/2005/8/layout/chevron2"/>
    <dgm:cxn modelId="{822069F6-2269-4DEA-9E9A-028ADC6CDED6}" srcId="{A7D095AE-956C-42AE-9B9A-672016F69AD4}" destId="{A4011325-070B-4847-ABA4-E9D9B2F78853}" srcOrd="0" destOrd="0" parTransId="{8E8AE3D2-0A77-4A2A-A747-E2EF349C750E}" sibTransId="{F8237D47-6762-41D0-903D-6B1DB1751BF3}"/>
    <dgm:cxn modelId="{F6566458-982A-4824-8E32-D89F541FFD51}" srcId="{7600F7F1-1DC3-49F5-BD65-03160B1CBB05}" destId="{0CD4409D-F5E9-43D0-A6AC-4394EE8901AE}" srcOrd="0" destOrd="0" parTransId="{31A103AF-211B-4298-AF8D-BE23CECED692}" sibTransId="{86CA3A4F-47CC-4FFC-8248-5FBEABB700F5}"/>
    <dgm:cxn modelId="{A9DB77BB-E46F-4515-B815-FE75F6797B5E}" srcId="{EE4BA111-94A5-456C-8E61-1939E858C486}" destId="{A7D095AE-956C-42AE-9B9A-672016F69AD4}" srcOrd="0" destOrd="0" parTransId="{68D0D08C-396C-47C1-BD6D-1478F5A82A0D}" sibTransId="{814B0DA1-48BA-4C2B-8744-ED90DAB8BA13}"/>
    <dgm:cxn modelId="{44ACB376-6F87-4453-BC56-4218C90AAC02}" type="presOf" srcId="{C9182C8E-5092-4ADA-844A-9191EA244381}" destId="{9696B07E-9606-4343-BAC5-AE5AEFCA5379}" srcOrd="0" destOrd="0" presId="urn:microsoft.com/office/officeart/2005/8/layout/chevron2"/>
    <dgm:cxn modelId="{9EC02E14-BA09-4546-BC6F-04AAD74924A7}" type="presOf" srcId="{A7D095AE-956C-42AE-9B9A-672016F69AD4}" destId="{3173A010-0CB5-4A04-8852-378AF2B20352}" srcOrd="0" destOrd="0" presId="urn:microsoft.com/office/officeart/2005/8/layout/chevron2"/>
    <dgm:cxn modelId="{3F720D70-6573-4CDF-A045-6315505FE247}" srcId="{EE4BA111-94A5-456C-8E61-1939E858C486}" destId="{A1229F82-F26C-4B8F-83D6-E5EF5C1508FB}" srcOrd="2" destOrd="0" parTransId="{436317BC-6F9E-46DB-8684-4273B7D7ADA5}" sibTransId="{31CD706E-F0D0-45D4-89C7-CC4ECFD69AB8}"/>
    <dgm:cxn modelId="{E361FD7D-355A-4FFD-8878-8287BC00A6ED}" type="presOf" srcId="{0CD4409D-F5E9-43D0-A6AC-4394EE8901AE}" destId="{983507A6-BE59-4C72-A37C-600848AC9B8C}" srcOrd="0" destOrd="0" presId="urn:microsoft.com/office/officeart/2005/8/layout/chevron2"/>
    <dgm:cxn modelId="{454E4E33-22A5-4B7C-88C7-9AD9F0F2DAB4}" type="presOf" srcId="{A4011325-070B-4847-ABA4-E9D9B2F78853}" destId="{CB48E8EE-16B1-47B0-83FA-15F270D63913}" srcOrd="0" destOrd="0" presId="urn:microsoft.com/office/officeart/2005/8/layout/chevron2"/>
    <dgm:cxn modelId="{9B0A1EA8-8D46-4718-AFF3-DA56D28F4858}" type="presParOf" srcId="{92366CC0-6593-4A5B-88A0-F1044C201ECA}" destId="{22DA2DB4-EDB1-4AA6-97DB-15507E01ABC9}" srcOrd="0" destOrd="0" presId="urn:microsoft.com/office/officeart/2005/8/layout/chevron2"/>
    <dgm:cxn modelId="{3DB91C13-FFC6-4234-90FE-BD40974A0723}" type="presParOf" srcId="{22DA2DB4-EDB1-4AA6-97DB-15507E01ABC9}" destId="{3173A010-0CB5-4A04-8852-378AF2B20352}" srcOrd="0" destOrd="0" presId="urn:microsoft.com/office/officeart/2005/8/layout/chevron2"/>
    <dgm:cxn modelId="{CF6F9917-F2AC-4791-86F6-8EDCFD1773AB}" type="presParOf" srcId="{22DA2DB4-EDB1-4AA6-97DB-15507E01ABC9}" destId="{CB48E8EE-16B1-47B0-83FA-15F270D63913}" srcOrd="1" destOrd="0" presId="urn:microsoft.com/office/officeart/2005/8/layout/chevron2"/>
    <dgm:cxn modelId="{653E7218-B603-4F13-9DF9-F3CDD217DA20}" type="presParOf" srcId="{92366CC0-6593-4A5B-88A0-F1044C201ECA}" destId="{668A58A0-C804-4869-A530-6900B9AA73E2}" srcOrd="1" destOrd="0" presId="urn:microsoft.com/office/officeart/2005/8/layout/chevron2"/>
    <dgm:cxn modelId="{49BF9B41-5D27-4668-9AF6-1C6CF53CA5BE}" type="presParOf" srcId="{92366CC0-6593-4A5B-88A0-F1044C201ECA}" destId="{82EAD32E-9F4D-4200-B463-C4AAC1B6093C}" srcOrd="2" destOrd="0" presId="urn:microsoft.com/office/officeart/2005/8/layout/chevron2"/>
    <dgm:cxn modelId="{CD711264-475A-4F61-8FDD-DAE2FF833F0C}" type="presParOf" srcId="{82EAD32E-9F4D-4200-B463-C4AAC1B6093C}" destId="{9696B07E-9606-4343-BAC5-AE5AEFCA5379}" srcOrd="0" destOrd="0" presId="urn:microsoft.com/office/officeart/2005/8/layout/chevron2"/>
    <dgm:cxn modelId="{A02D25CA-2BCE-49D2-A3E7-55CF8F9A8C11}" type="presParOf" srcId="{82EAD32E-9F4D-4200-B463-C4AAC1B6093C}" destId="{D263395E-7821-4F2F-8729-DE066CE9DE33}" srcOrd="1" destOrd="0" presId="urn:microsoft.com/office/officeart/2005/8/layout/chevron2"/>
    <dgm:cxn modelId="{9804B078-64EE-4822-8CB7-312F3D90A24A}" type="presParOf" srcId="{92366CC0-6593-4A5B-88A0-F1044C201ECA}" destId="{69D888DD-CF53-481D-901C-B4F04AD34B55}" srcOrd="3" destOrd="0" presId="urn:microsoft.com/office/officeart/2005/8/layout/chevron2"/>
    <dgm:cxn modelId="{0F19321D-B569-4CD2-8F14-FBFA354CDE4C}" type="presParOf" srcId="{92366CC0-6593-4A5B-88A0-F1044C201ECA}" destId="{CF4C02A2-0C5C-4DDA-B4D5-58FB12CE192B}" srcOrd="4" destOrd="0" presId="urn:microsoft.com/office/officeart/2005/8/layout/chevron2"/>
    <dgm:cxn modelId="{E17AF1F4-5DDC-4AFA-B48D-3AFAC3A4065A}" type="presParOf" srcId="{CF4C02A2-0C5C-4DDA-B4D5-58FB12CE192B}" destId="{F7674F6E-9072-445C-9CA3-52CAA16898B1}" srcOrd="0" destOrd="0" presId="urn:microsoft.com/office/officeart/2005/8/layout/chevron2"/>
    <dgm:cxn modelId="{E1BEC2DF-F4CB-48CB-9B5C-178AB2E262B6}" type="presParOf" srcId="{CF4C02A2-0C5C-4DDA-B4D5-58FB12CE192B}" destId="{FE23CFB3-86DD-4660-BF1C-8A2C68C640C8}" srcOrd="1" destOrd="0" presId="urn:microsoft.com/office/officeart/2005/8/layout/chevron2"/>
    <dgm:cxn modelId="{EAECAB47-6D54-4E4D-8831-E5B998155B0B}" type="presParOf" srcId="{92366CC0-6593-4A5B-88A0-F1044C201ECA}" destId="{65D71076-497A-4A71-A7F6-87743F5B26CE}" srcOrd="5" destOrd="0" presId="urn:microsoft.com/office/officeart/2005/8/layout/chevron2"/>
    <dgm:cxn modelId="{8624B9D6-1F18-4947-9754-49A1FA693DC7}" type="presParOf" srcId="{92366CC0-6593-4A5B-88A0-F1044C201ECA}" destId="{EF74F6EF-18A9-4898-9F69-CAB486E54CF4}" srcOrd="6" destOrd="0" presId="urn:microsoft.com/office/officeart/2005/8/layout/chevron2"/>
    <dgm:cxn modelId="{050C1570-1E80-4A8A-B2D7-8F10FFC946DE}" type="presParOf" srcId="{EF74F6EF-18A9-4898-9F69-CAB486E54CF4}" destId="{5B89EE8D-B917-489D-ABEB-BAEA76D62864}" srcOrd="0" destOrd="0" presId="urn:microsoft.com/office/officeart/2005/8/layout/chevron2"/>
    <dgm:cxn modelId="{EE90D96C-BAF3-42AA-B413-4089F5CB2C2B}" type="presParOf" srcId="{EF74F6EF-18A9-4898-9F69-CAB486E54CF4}" destId="{983507A6-BE59-4C72-A37C-600848AC9B8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4BA111-94A5-456C-8E61-1939E858C486}" type="doc">
      <dgm:prSet loTypeId="urn:microsoft.com/office/officeart/2005/8/layout/chevron2" loCatId="list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en-US"/>
        </a:p>
      </dgm:t>
    </dgm:pt>
    <dgm:pt modelId="{01321835-22AB-4534-B596-91B5C6EA6E99}">
      <dgm:prSet phldrT="[Text]" custT="1"/>
      <dgm:spPr/>
      <dgm:t>
        <a:bodyPr/>
        <a:lstStyle/>
        <a:p>
          <a:r>
            <a:rPr lang="en-US" sz="3200" b="1">
              <a:latin typeface="TH SarabunPSK" panose="020B0500040200020003" pitchFamily="34" charset="-34"/>
              <a:cs typeface="TH SarabunPSK" panose="020B0500040200020003" pitchFamily="34" charset="-34"/>
            </a:rPr>
            <a:t>5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9372DE8-18B6-4DE0-B79C-FE033CA0144C}" type="parTrans" cxnId="{CE461A16-F472-4FBE-AB7C-E5D9D6AFD40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B9353E8-FB39-4076-B0F8-E7588A52C837}" type="sibTrans" cxnId="{CE461A16-F472-4FBE-AB7C-E5D9D6AFD40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5DB87AD-1F5D-4BE4-A171-3CD26FC3A39D}">
      <dgm:prSet phldrT="[Text]" custT="1"/>
      <dgm:spPr/>
      <dgm:t>
        <a:bodyPr/>
        <a:lstStyle/>
        <a:p>
          <a:r>
            <a:rPr lang="en-US" sz="3200" b="1"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44850EB-33A5-405A-8D6F-0CF192F3F9AB}" type="parTrans" cxnId="{A5B7AD90-5956-4A5D-B3C0-914B3662F0A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521B940-9526-4507-A1B2-7FA6E9B70434}" type="sibTrans" cxnId="{A5B7AD90-5956-4A5D-B3C0-914B3662F0A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8386FFE-4FB8-483C-AD02-4B814C72A0EB}">
      <dgm:prSet phldrT="[Text]"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th-TH" sz="2800" b="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การดำเนินงานพัฒนาชุมชน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5F546BD-D28A-4B5B-B0EE-8E5F3757D288}" type="parTrans" cxnId="{5DB0EC69-BEC6-48BA-890A-2F7CD563D4EA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DB60984-C40D-4432-889A-6B7545BEB0D0}" type="sibTrans" cxnId="{5DB0EC69-BEC6-48BA-890A-2F7CD563D4EA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DDE6B36-FCC4-4D84-B486-ED408A5EC65D}">
      <dgm:prSet phldrT="[Text]" custT="1"/>
      <dgm:spPr/>
      <dgm:t>
        <a:bodyPr/>
        <a:lstStyle/>
        <a:p>
          <a:r>
            <a:rPr lang="en-US" sz="3200" b="1">
              <a:latin typeface="TH SarabunPSK" panose="020B0500040200020003" pitchFamily="34" charset="-34"/>
              <a:cs typeface="TH SarabunPSK" panose="020B0500040200020003" pitchFamily="34" charset="-34"/>
            </a:rPr>
            <a:t>7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BC68353-CD5A-4FDE-80DA-AFF4ABD7AA3C}" type="parTrans" cxnId="{B1189939-B77E-464A-8582-30A4D7EE8978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239D7DD-C4BB-4D59-AFF6-D26AEE4265B2}" type="sibTrans" cxnId="{B1189939-B77E-464A-8582-30A4D7EE8978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E4642A6-13E5-468F-868C-D04905916492}">
      <dgm:prSet phldrT="[Text]" custT="1"/>
      <dgm:spPr/>
      <dgm:t>
        <a:bodyPr/>
        <a:lstStyle/>
        <a:p>
          <a:pPr>
            <a:lnSpc>
              <a:spcPct val="100000"/>
            </a:lnSpc>
            <a:buFontTx/>
            <a:buNone/>
          </a:pPr>
          <a:r>
            <a:rPr lang="th-TH" sz="2800" b="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การประเมินผลงาน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3B70DF0-C36C-4ABB-B361-A9809B494A9C}" type="parTrans" cxnId="{8B2E935B-7F01-415D-8435-A69E6D18BBF2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F9BC058-3FDD-49B2-B451-A220C7ECB047}" type="sibTrans" cxnId="{8B2E935B-7F01-415D-8435-A69E6D18BBF2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45E6DEB-4126-4C90-8CE4-2BF89C3F5D84}">
      <dgm:prSet phldrT="[Text]" custT="1"/>
      <dgm:spPr/>
      <dgm:t>
        <a:bodyPr/>
        <a:lstStyle/>
        <a:p>
          <a:pPr marL="0">
            <a:lnSpc>
              <a:spcPct val="100000"/>
            </a:lnSpc>
            <a:spcAft>
              <a:spcPts val="0"/>
            </a:spcAft>
            <a:buFontTx/>
            <a:buNone/>
          </a:pPr>
          <a:r>
            <a:rPr lang="th-TH" sz="2800" b="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การทบทวนเพื่อแก้ไขปัญหาและอุปสรรค</a:t>
          </a:r>
          <a:endParaRPr lang="en-US" sz="2800" b="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B48CE8D-088C-4963-AFDE-4A6C034089F6}" type="parTrans" cxnId="{E962A5CB-AA5E-4BDD-9A2F-1D00E7FEDD5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C776B1C-6C2C-44B3-BC6A-6126896DA740}" type="sibTrans" cxnId="{E962A5CB-AA5E-4BDD-9A2F-1D00E7FEDD51}">
      <dgm:prSet/>
      <dgm:spPr/>
      <dgm:t>
        <a:bodyPr/>
        <a:lstStyle/>
        <a:p>
          <a:endParaRPr lang="en-US" sz="3200" b="1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2366CC0-6593-4A5B-88A0-F1044C201ECA}" type="pres">
      <dgm:prSet presAssocID="{EE4BA111-94A5-456C-8E61-1939E858C486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563BA78E-5C88-4BC3-9713-F997F40B77B4}" type="pres">
      <dgm:prSet presAssocID="{01321835-22AB-4534-B596-91B5C6EA6E99}" presName="composite" presStyleCnt="0"/>
      <dgm:spPr/>
    </dgm:pt>
    <dgm:pt modelId="{9BB29F96-4CD9-4C89-9732-803258A8FA85}" type="pres">
      <dgm:prSet presAssocID="{01321835-22AB-4534-B596-91B5C6EA6E9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F2130F2-429C-4F94-B70C-4180E4BFD9D9}" type="pres">
      <dgm:prSet presAssocID="{01321835-22AB-4534-B596-91B5C6EA6E9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FA718666-6290-465E-8BE2-EAFD06CFB48F}" type="pres">
      <dgm:prSet presAssocID="{1B9353E8-FB39-4076-B0F8-E7588A52C837}" presName="sp" presStyleCnt="0"/>
      <dgm:spPr/>
    </dgm:pt>
    <dgm:pt modelId="{F16CA157-0422-4178-9A08-B9FE9223810E}" type="pres">
      <dgm:prSet presAssocID="{75DB87AD-1F5D-4BE4-A171-3CD26FC3A39D}" presName="composite" presStyleCnt="0"/>
      <dgm:spPr/>
    </dgm:pt>
    <dgm:pt modelId="{919091B6-2A06-402A-B31F-44C63805767F}" type="pres">
      <dgm:prSet presAssocID="{75DB87AD-1F5D-4BE4-A171-3CD26FC3A39D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3622A3A-A6E7-420F-A31D-DF070AC1BFC7}" type="pres">
      <dgm:prSet presAssocID="{75DB87AD-1F5D-4BE4-A171-3CD26FC3A39D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B0CF05E-9675-4B8A-B75C-39187BA540B7}" type="pres">
      <dgm:prSet presAssocID="{6521B940-9526-4507-A1B2-7FA6E9B70434}" presName="sp" presStyleCnt="0"/>
      <dgm:spPr/>
    </dgm:pt>
    <dgm:pt modelId="{96BF3D0B-2A14-435F-A0C9-DDF644675D94}" type="pres">
      <dgm:prSet presAssocID="{FDDE6B36-FCC4-4D84-B486-ED408A5EC65D}" presName="composite" presStyleCnt="0"/>
      <dgm:spPr/>
    </dgm:pt>
    <dgm:pt modelId="{E234B8EA-510C-441C-92C7-62E5522F97D1}" type="pres">
      <dgm:prSet presAssocID="{FDDE6B36-FCC4-4D84-B486-ED408A5EC65D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B8250D-3689-4F59-8440-459E99802F99}" type="pres">
      <dgm:prSet presAssocID="{FDDE6B36-FCC4-4D84-B486-ED408A5EC65D}" presName="descendantText" presStyleLbl="alignAcc1" presStyleIdx="2" presStyleCnt="3" custScaleY="123428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B30602E-6E46-4B97-B35E-312B8112C71E}" type="presOf" srcId="{FDDE6B36-FCC4-4D84-B486-ED408A5EC65D}" destId="{E234B8EA-510C-441C-92C7-62E5522F97D1}" srcOrd="0" destOrd="0" presId="urn:microsoft.com/office/officeart/2005/8/layout/chevron2"/>
    <dgm:cxn modelId="{E68404F4-BC42-47BA-B3D5-A6570D956D5D}" type="presOf" srcId="{EE4BA111-94A5-456C-8E61-1939E858C486}" destId="{92366CC0-6593-4A5B-88A0-F1044C201ECA}" srcOrd="0" destOrd="0" presId="urn:microsoft.com/office/officeart/2005/8/layout/chevron2"/>
    <dgm:cxn modelId="{8B2E935B-7F01-415D-8435-A69E6D18BBF2}" srcId="{75DB87AD-1F5D-4BE4-A171-3CD26FC3A39D}" destId="{FE4642A6-13E5-468F-868C-D04905916492}" srcOrd="0" destOrd="0" parTransId="{D3B70DF0-C36C-4ABB-B361-A9809B494A9C}" sibTransId="{CF9BC058-3FDD-49B2-B451-A220C7ECB047}"/>
    <dgm:cxn modelId="{FD27100B-B85C-4514-9812-B99D3FC5897A}" type="presOf" srcId="{75DB87AD-1F5D-4BE4-A171-3CD26FC3A39D}" destId="{919091B6-2A06-402A-B31F-44C63805767F}" srcOrd="0" destOrd="0" presId="urn:microsoft.com/office/officeart/2005/8/layout/chevron2"/>
    <dgm:cxn modelId="{B1189939-B77E-464A-8582-30A4D7EE8978}" srcId="{EE4BA111-94A5-456C-8E61-1939E858C486}" destId="{FDDE6B36-FCC4-4D84-B486-ED408A5EC65D}" srcOrd="2" destOrd="0" parTransId="{CBC68353-CD5A-4FDE-80DA-AFF4ABD7AA3C}" sibTransId="{E239D7DD-C4BB-4D59-AFF6-D26AEE4265B2}"/>
    <dgm:cxn modelId="{AF2B789C-EAB8-4A89-B17E-3F6BC40E734C}" type="presOf" srcId="{645E6DEB-4126-4C90-8CE4-2BF89C3F5D84}" destId="{30B8250D-3689-4F59-8440-459E99802F99}" srcOrd="0" destOrd="0" presId="urn:microsoft.com/office/officeart/2005/8/layout/chevron2"/>
    <dgm:cxn modelId="{A5B7AD90-5956-4A5D-B3C0-914B3662F0A1}" srcId="{EE4BA111-94A5-456C-8E61-1939E858C486}" destId="{75DB87AD-1F5D-4BE4-A171-3CD26FC3A39D}" srcOrd="1" destOrd="0" parTransId="{544850EB-33A5-405A-8D6F-0CF192F3F9AB}" sibTransId="{6521B940-9526-4507-A1B2-7FA6E9B70434}"/>
    <dgm:cxn modelId="{CE461A16-F472-4FBE-AB7C-E5D9D6AFD401}" srcId="{EE4BA111-94A5-456C-8E61-1939E858C486}" destId="{01321835-22AB-4534-B596-91B5C6EA6E99}" srcOrd="0" destOrd="0" parTransId="{59372DE8-18B6-4DE0-B79C-FE033CA0144C}" sibTransId="{1B9353E8-FB39-4076-B0F8-E7588A52C837}"/>
    <dgm:cxn modelId="{5DB0EC69-BEC6-48BA-890A-2F7CD563D4EA}" srcId="{01321835-22AB-4534-B596-91B5C6EA6E99}" destId="{E8386FFE-4FB8-483C-AD02-4B814C72A0EB}" srcOrd="0" destOrd="0" parTransId="{55F546BD-D28A-4B5B-B0EE-8E5F3757D288}" sibTransId="{ADB60984-C40D-4432-889A-6B7545BEB0D0}"/>
    <dgm:cxn modelId="{5954F856-3E9D-4127-A21A-7D8E3460308F}" type="presOf" srcId="{01321835-22AB-4534-B596-91B5C6EA6E99}" destId="{9BB29F96-4CD9-4C89-9732-803258A8FA85}" srcOrd="0" destOrd="0" presId="urn:microsoft.com/office/officeart/2005/8/layout/chevron2"/>
    <dgm:cxn modelId="{61E2E0BD-1563-47B0-948A-CC7C4C7F0832}" type="presOf" srcId="{E8386FFE-4FB8-483C-AD02-4B814C72A0EB}" destId="{9F2130F2-429C-4F94-B70C-4180E4BFD9D9}" srcOrd="0" destOrd="0" presId="urn:microsoft.com/office/officeart/2005/8/layout/chevron2"/>
    <dgm:cxn modelId="{E962A5CB-AA5E-4BDD-9A2F-1D00E7FEDD51}" srcId="{FDDE6B36-FCC4-4D84-B486-ED408A5EC65D}" destId="{645E6DEB-4126-4C90-8CE4-2BF89C3F5D84}" srcOrd="0" destOrd="0" parTransId="{CB48CE8D-088C-4963-AFDE-4A6C034089F6}" sibTransId="{0C776B1C-6C2C-44B3-BC6A-6126896DA740}"/>
    <dgm:cxn modelId="{2884B286-16A8-4C52-97D3-388D40D3D90B}" type="presOf" srcId="{FE4642A6-13E5-468F-868C-D04905916492}" destId="{D3622A3A-A6E7-420F-A31D-DF070AC1BFC7}" srcOrd="0" destOrd="0" presId="urn:microsoft.com/office/officeart/2005/8/layout/chevron2"/>
    <dgm:cxn modelId="{4B80977C-1849-4C92-8997-3EADC67DC8AC}" type="presParOf" srcId="{92366CC0-6593-4A5B-88A0-F1044C201ECA}" destId="{563BA78E-5C88-4BC3-9713-F997F40B77B4}" srcOrd="0" destOrd="0" presId="urn:microsoft.com/office/officeart/2005/8/layout/chevron2"/>
    <dgm:cxn modelId="{2B271C8F-20F6-480C-9ACC-0EE89E9A7074}" type="presParOf" srcId="{563BA78E-5C88-4BC3-9713-F997F40B77B4}" destId="{9BB29F96-4CD9-4C89-9732-803258A8FA85}" srcOrd="0" destOrd="0" presId="urn:microsoft.com/office/officeart/2005/8/layout/chevron2"/>
    <dgm:cxn modelId="{F415047B-5BA5-4935-AC0F-41B05B3C8722}" type="presParOf" srcId="{563BA78E-5C88-4BC3-9713-F997F40B77B4}" destId="{9F2130F2-429C-4F94-B70C-4180E4BFD9D9}" srcOrd="1" destOrd="0" presId="urn:microsoft.com/office/officeart/2005/8/layout/chevron2"/>
    <dgm:cxn modelId="{75F3CE87-37C3-4585-823D-33BB29E62DF6}" type="presParOf" srcId="{92366CC0-6593-4A5B-88A0-F1044C201ECA}" destId="{FA718666-6290-465E-8BE2-EAFD06CFB48F}" srcOrd="1" destOrd="0" presId="urn:microsoft.com/office/officeart/2005/8/layout/chevron2"/>
    <dgm:cxn modelId="{2B895A3E-2CF3-4F39-BEE8-E96455073E1C}" type="presParOf" srcId="{92366CC0-6593-4A5B-88A0-F1044C201ECA}" destId="{F16CA157-0422-4178-9A08-B9FE9223810E}" srcOrd="2" destOrd="0" presId="urn:microsoft.com/office/officeart/2005/8/layout/chevron2"/>
    <dgm:cxn modelId="{C3B97099-F6C9-4900-801F-11E5083CECF3}" type="presParOf" srcId="{F16CA157-0422-4178-9A08-B9FE9223810E}" destId="{919091B6-2A06-402A-B31F-44C63805767F}" srcOrd="0" destOrd="0" presId="urn:microsoft.com/office/officeart/2005/8/layout/chevron2"/>
    <dgm:cxn modelId="{10E6B01B-BA86-473E-89D9-D8957DA79DA2}" type="presParOf" srcId="{F16CA157-0422-4178-9A08-B9FE9223810E}" destId="{D3622A3A-A6E7-420F-A31D-DF070AC1BFC7}" srcOrd="1" destOrd="0" presId="urn:microsoft.com/office/officeart/2005/8/layout/chevron2"/>
    <dgm:cxn modelId="{A1C8E820-6117-44FB-80FD-D757C2D9DB2D}" type="presParOf" srcId="{92366CC0-6593-4A5B-88A0-F1044C201ECA}" destId="{7B0CF05E-9675-4B8A-B75C-39187BA540B7}" srcOrd="3" destOrd="0" presId="urn:microsoft.com/office/officeart/2005/8/layout/chevron2"/>
    <dgm:cxn modelId="{2481CC7C-790B-4C17-A2A6-BCC4C36955C2}" type="presParOf" srcId="{92366CC0-6593-4A5B-88A0-F1044C201ECA}" destId="{96BF3D0B-2A14-435F-A0C9-DDF644675D94}" srcOrd="4" destOrd="0" presId="urn:microsoft.com/office/officeart/2005/8/layout/chevron2"/>
    <dgm:cxn modelId="{62732032-467C-4518-ADC7-C0F919B7156B}" type="presParOf" srcId="{96BF3D0B-2A14-435F-A0C9-DDF644675D94}" destId="{E234B8EA-510C-441C-92C7-62E5522F97D1}" srcOrd="0" destOrd="0" presId="urn:microsoft.com/office/officeart/2005/8/layout/chevron2"/>
    <dgm:cxn modelId="{14F6D392-DD2C-4F4C-9812-420461CE38D1}" type="presParOf" srcId="{96BF3D0B-2A14-435F-A0C9-DDF644675D94}" destId="{30B8250D-3689-4F59-8440-459E99802F9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918D75-F43F-4E6F-9E73-922AE8B03C2D}" type="doc">
      <dgm:prSet loTypeId="urn:microsoft.com/office/officeart/2005/8/layout/venn1" loCatId="relationship" qsTypeId="urn:microsoft.com/office/officeart/2005/8/quickstyle/simple1" qsCatId="simple" csTypeId="urn:microsoft.com/office/officeart/2005/8/colors/colorful4" csCatId="colorful" phldr="1"/>
      <dgm:spPr/>
    </dgm:pt>
    <dgm:pt modelId="{43992CFD-8786-41A9-BE25-C6A924D6ED68}">
      <dgm:prSet phldrT="[Text]" custT="1"/>
      <dgm:spPr>
        <a:solidFill>
          <a:schemeClr val="accent4">
            <a:lumMod val="60000"/>
            <a:lumOff val="40000"/>
            <a:alpha val="50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th-TH" sz="4800" b="1" dirty="0">
            <a:solidFill>
              <a:schemeClr val="tx2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48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วิจัย</a:t>
          </a:r>
        </a:p>
      </dgm:t>
    </dgm:pt>
    <dgm:pt modelId="{98C744A6-5B50-4BBE-AD5D-C77D62FD0A96}" type="parTrans" cxnId="{CBA345B3-EB69-41E1-A3E7-94E84EB888A1}">
      <dgm:prSet/>
      <dgm:spPr/>
      <dgm:t>
        <a:bodyPr/>
        <a:lstStyle/>
        <a:p>
          <a:endParaRPr lang="th-TH"/>
        </a:p>
      </dgm:t>
    </dgm:pt>
    <dgm:pt modelId="{210945C3-4BF0-4630-8E50-C58EFF0D19B3}" type="sibTrans" cxnId="{CBA345B3-EB69-41E1-A3E7-94E84EB888A1}">
      <dgm:prSet/>
      <dgm:spPr/>
      <dgm:t>
        <a:bodyPr/>
        <a:lstStyle/>
        <a:p>
          <a:endParaRPr lang="th-TH"/>
        </a:p>
      </dgm:t>
    </dgm:pt>
    <dgm:pt modelId="{B376578A-6B74-49F8-82A2-A0CE371AE7B7}">
      <dgm:prSet phldrT="[Text]" custT="1"/>
      <dgm:spPr>
        <a:solidFill>
          <a:srgbClr val="7030A0">
            <a:alpha val="50000"/>
          </a:srgbClr>
        </a:soli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th-TH" sz="48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บริการ</a:t>
          </a:r>
        </a:p>
      </dgm:t>
    </dgm:pt>
    <dgm:pt modelId="{64EAE6D7-F44B-4B02-8D5E-280060212AFB}" type="parTrans" cxnId="{D0FF3B32-AF3F-4112-911B-EA972BE9B0B1}">
      <dgm:prSet/>
      <dgm:spPr/>
      <dgm:t>
        <a:bodyPr/>
        <a:lstStyle/>
        <a:p>
          <a:endParaRPr lang="th-TH"/>
        </a:p>
      </dgm:t>
    </dgm:pt>
    <dgm:pt modelId="{43F9D3B0-3052-4B35-88A0-5E4DB19C9E30}" type="sibTrans" cxnId="{D0FF3B32-AF3F-4112-911B-EA972BE9B0B1}">
      <dgm:prSet/>
      <dgm:spPr/>
      <dgm:t>
        <a:bodyPr/>
        <a:lstStyle/>
        <a:p>
          <a:endParaRPr lang="th-TH"/>
        </a:p>
      </dgm:t>
    </dgm:pt>
    <dgm:pt modelId="{519B750F-09A3-470F-9246-9D125B821F4A}">
      <dgm:prSet phldrT="[Text]" custT="1"/>
      <dgm:spPr>
        <a:solidFill>
          <a:srgbClr val="FFCC99">
            <a:alpha val="50000"/>
          </a:srgbClr>
        </a:solidFill>
      </dgm:spPr>
      <dgm:t>
        <a:bodyPr/>
        <a:lstStyle/>
        <a:p>
          <a:pPr algn="r">
            <a:lnSpc>
              <a:spcPct val="100000"/>
            </a:lnSpc>
            <a:spcAft>
              <a:spcPts val="0"/>
            </a:spcAft>
          </a:pPr>
          <a:r>
            <a:rPr lang="th-TH" sz="48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การเรียนการสอน</a:t>
          </a:r>
        </a:p>
      </dgm:t>
    </dgm:pt>
    <dgm:pt modelId="{A958617B-761E-40B1-87CD-8577418E83C1}" type="parTrans" cxnId="{9FF46F30-FA20-4975-AD71-072AFC8C0FB7}">
      <dgm:prSet/>
      <dgm:spPr/>
      <dgm:t>
        <a:bodyPr/>
        <a:lstStyle/>
        <a:p>
          <a:endParaRPr lang="th-TH"/>
        </a:p>
      </dgm:t>
    </dgm:pt>
    <dgm:pt modelId="{4E96D4D8-EE83-4C8A-8B84-2FB2F5DBF329}" type="sibTrans" cxnId="{9FF46F30-FA20-4975-AD71-072AFC8C0FB7}">
      <dgm:prSet/>
      <dgm:spPr/>
      <dgm:t>
        <a:bodyPr/>
        <a:lstStyle/>
        <a:p>
          <a:endParaRPr lang="th-TH"/>
        </a:p>
      </dgm:t>
    </dgm:pt>
    <dgm:pt modelId="{55C40663-5D2A-4C2E-ACBA-A2E867C2EA0E}" type="pres">
      <dgm:prSet presAssocID="{8E918D75-F43F-4E6F-9E73-922AE8B03C2D}" presName="compositeShape" presStyleCnt="0">
        <dgm:presLayoutVars>
          <dgm:chMax val="7"/>
          <dgm:dir/>
          <dgm:resizeHandles val="exact"/>
        </dgm:presLayoutVars>
      </dgm:prSet>
      <dgm:spPr/>
    </dgm:pt>
    <dgm:pt modelId="{943BC436-C033-42F3-B26C-5318B8E0EA7A}" type="pres">
      <dgm:prSet presAssocID="{43992CFD-8786-41A9-BE25-C6A924D6ED68}" presName="circ1" presStyleLbl="vennNode1" presStyleIdx="0" presStyleCnt="3" custLinFactNeighborX="-57653" custLinFactNeighborY="774"/>
      <dgm:spPr/>
      <dgm:t>
        <a:bodyPr/>
        <a:lstStyle/>
        <a:p>
          <a:endParaRPr lang="th-TH"/>
        </a:p>
      </dgm:t>
    </dgm:pt>
    <dgm:pt modelId="{601B6DE8-5219-4795-8D74-7875FA0C148D}" type="pres">
      <dgm:prSet presAssocID="{43992CFD-8786-41A9-BE25-C6A924D6ED6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7E3C376-28A5-4E83-B72C-7E019361238E}" type="pres">
      <dgm:prSet presAssocID="{B376578A-6B74-49F8-82A2-A0CE371AE7B7}" presName="circ2" presStyleLbl="vennNode1" presStyleIdx="1" presStyleCnt="3" custLinFactNeighborX="-10073" custLinFactNeighborY="-59533"/>
      <dgm:spPr/>
      <dgm:t>
        <a:bodyPr/>
        <a:lstStyle/>
        <a:p>
          <a:endParaRPr lang="th-TH"/>
        </a:p>
      </dgm:t>
    </dgm:pt>
    <dgm:pt modelId="{0FD200A7-BB82-487F-9F8F-97EA2B1E2B36}" type="pres">
      <dgm:prSet presAssocID="{B376578A-6B74-49F8-82A2-A0CE371AE7B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9D89AE67-D39A-4B27-B429-E5A0AA2257F0}" type="pres">
      <dgm:prSet presAssocID="{519B750F-09A3-470F-9246-9D125B821F4A}" presName="circ3" presStyleLbl="vennNode1" presStyleIdx="2" presStyleCnt="3" custLinFactNeighborX="24215" custLinFactNeighborY="6124"/>
      <dgm:spPr/>
      <dgm:t>
        <a:bodyPr/>
        <a:lstStyle/>
        <a:p>
          <a:endParaRPr lang="th-TH"/>
        </a:p>
      </dgm:t>
    </dgm:pt>
    <dgm:pt modelId="{82569AAA-7C8C-4D9A-80AF-D2D090DE2BD0}" type="pres">
      <dgm:prSet presAssocID="{519B750F-09A3-470F-9246-9D125B821F4A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7C128FB-FD32-4B83-A7FF-8178BA240274}" type="presOf" srcId="{519B750F-09A3-470F-9246-9D125B821F4A}" destId="{82569AAA-7C8C-4D9A-80AF-D2D090DE2BD0}" srcOrd="1" destOrd="0" presId="urn:microsoft.com/office/officeart/2005/8/layout/venn1"/>
    <dgm:cxn modelId="{AD06FA38-EBAA-4595-B68F-ED6268A314EF}" type="presOf" srcId="{43992CFD-8786-41A9-BE25-C6A924D6ED68}" destId="{943BC436-C033-42F3-B26C-5318B8E0EA7A}" srcOrd="0" destOrd="0" presId="urn:microsoft.com/office/officeart/2005/8/layout/venn1"/>
    <dgm:cxn modelId="{9FF46F30-FA20-4975-AD71-072AFC8C0FB7}" srcId="{8E918D75-F43F-4E6F-9E73-922AE8B03C2D}" destId="{519B750F-09A3-470F-9246-9D125B821F4A}" srcOrd="2" destOrd="0" parTransId="{A958617B-761E-40B1-87CD-8577418E83C1}" sibTransId="{4E96D4D8-EE83-4C8A-8B84-2FB2F5DBF329}"/>
    <dgm:cxn modelId="{632CCA21-EB90-486E-95F9-43E007973C06}" type="presOf" srcId="{B376578A-6B74-49F8-82A2-A0CE371AE7B7}" destId="{27E3C376-28A5-4E83-B72C-7E019361238E}" srcOrd="0" destOrd="0" presId="urn:microsoft.com/office/officeart/2005/8/layout/venn1"/>
    <dgm:cxn modelId="{32B9EC08-3C8E-45BA-A2DB-2DD19A04BB64}" type="presOf" srcId="{8E918D75-F43F-4E6F-9E73-922AE8B03C2D}" destId="{55C40663-5D2A-4C2E-ACBA-A2E867C2EA0E}" srcOrd="0" destOrd="0" presId="urn:microsoft.com/office/officeart/2005/8/layout/venn1"/>
    <dgm:cxn modelId="{28C3D840-DBA9-4B1B-BFB4-408F128D6DD0}" type="presOf" srcId="{519B750F-09A3-470F-9246-9D125B821F4A}" destId="{9D89AE67-D39A-4B27-B429-E5A0AA2257F0}" srcOrd="0" destOrd="0" presId="urn:microsoft.com/office/officeart/2005/8/layout/venn1"/>
    <dgm:cxn modelId="{2490D393-4984-4D21-96D0-B5A90D6E4B25}" type="presOf" srcId="{B376578A-6B74-49F8-82A2-A0CE371AE7B7}" destId="{0FD200A7-BB82-487F-9F8F-97EA2B1E2B36}" srcOrd="1" destOrd="0" presId="urn:microsoft.com/office/officeart/2005/8/layout/venn1"/>
    <dgm:cxn modelId="{CBA345B3-EB69-41E1-A3E7-94E84EB888A1}" srcId="{8E918D75-F43F-4E6F-9E73-922AE8B03C2D}" destId="{43992CFD-8786-41A9-BE25-C6A924D6ED68}" srcOrd="0" destOrd="0" parTransId="{98C744A6-5B50-4BBE-AD5D-C77D62FD0A96}" sibTransId="{210945C3-4BF0-4630-8E50-C58EFF0D19B3}"/>
    <dgm:cxn modelId="{D0FF3B32-AF3F-4112-911B-EA972BE9B0B1}" srcId="{8E918D75-F43F-4E6F-9E73-922AE8B03C2D}" destId="{B376578A-6B74-49F8-82A2-A0CE371AE7B7}" srcOrd="1" destOrd="0" parTransId="{64EAE6D7-F44B-4B02-8D5E-280060212AFB}" sibTransId="{43F9D3B0-3052-4B35-88A0-5E4DB19C9E30}"/>
    <dgm:cxn modelId="{65B098C5-7C29-4987-81EC-EBD429FB370B}" type="presOf" srcId="{43992CFD-8786-41A9-BE25-C6A924D6ED68}" destId="{601B6DE8-5219-4795-8D74-7875FA0C148D}" srcOrd="1" destOrd="0" presId="urn:microsoft.com/office/officeart/2005/8/layout/venn1"/>
    <dgm:cxn modelId="{0E62C0FA-FA0E-4AD5-AC56-1BD2641D1B79}" type="presParOf" srcId="{55C40663-5D2A-4C2E-ACBA-A2E867C2EA0E}" destId="{943BC436-C033-42F3-B26C-5318B8E0EA7A}" srcOrd="0" destOrd="0" presId="urn:microsoft.com/office/officeart/2005/8/layout/venn1"/>
    <dgm:cxn modelId="{26BA0081-B60A-4021-A01F-7ECB1156265E}" type="presParOf" srcId="{55C40663-5D2A-4C2E-ACBA-A2E867C2EA0E}" destId="{601B6DE8-5219-4795-8D74-7875FA0C148D}" srcOrd="1" destOrd="0" presId="urn:microsoft.com/office/officeart/2005/8/layout/venn1"/>
    <dgm:cxn modelId="{6B0CE6E8-045A-4CA0-9E17-BC9D567F0169}" type="presParOf" srcId="{55C40663-5D2A-4C2E-ACBA-A2E867C2EA0E}" destId="{27E3C376-28A5-4E83-B72C-7E019361238E}" srcOrd="2" destOrd="0" presId="urn:microsoft.com/office/officeart/2005/8/layout/venn1"/>
    <dgm:cxn modelId="{43481032-48B7-4225-AEBE-78F15D6F26CF}" type="presParOf" srcId="{55C40663-5D2A-4C2E-ACBA-A2E867C2EA0E}" destId="{0FD200A7-BB82-487F-9F8F-97EA2B1E2B36}" srcOrd="3" destOrd="0" presId="urn:microsoft.com/office/officeart/2005/8/layout/venn1"/>
    <dgm:cxn modelId="{442959CE-DF9C-4FCE-B94F-3ABD4C677838}" type="presParOf" srcId="{55C40663-5D2A-4C2E-ACBA-A2E867C2EA0E}" destId="{9D89AE67-D39A-4B27-B429-E5A0AA2257F0}" srcOrd="4" destOrd="0" presId="urn:microsoft.com/office/officeart/2005/8/layout/venn1"/>
    <dgm:cxn modelId="{E2A6F4A5-F4CB-40D6-90CA-C1DF40BC8DF1}" type="presParOf" srcId="{55C40663-5D2A-4C2E-ACBA-A2E867C2EA0E}" destId="{82569AAA-7C8C-4D9A-80AF-D2D090DE2BD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F55666-7A03-46F1-AFDF-CB6C43A3E5F3}" type="doc">
      <dgm:prSet loTypeId="urn:microsoft.com/office/officeart/2005/8/layout/process5" loCatId="process" qsTypeId="urn:microsoft.com/office/officeart/2005/8/quickstyle/simple3" qsCatId="simple" csTypeId="urn:microsoft.com/office/officeart/2005/8/colors/accent1_2" csCatId="accent1" phldr="1"/>
      <dgm:spPr/>
    </dgm:pt>
    <dgm:pt modelId="{3239E78D-FC39-483B-A0EB-E3F2D4D889AF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การศึกษาความหลากหลายผักพื้นบ้านอีสาน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A18CEC4-7EA0-4571-9B13-1A44D4E5E525}" type="parTrans" cxnId="{4BE27C12-07EB-47AC-B3EB-64DDF8CE6E02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A2E6F2E-B759-47F6-950B-58693FC30502}" type="sibTrans" cxnId="{4BE27C12-07EB-47AC-B3EB-64DDF8CE6E02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77BDD1B-116F-4DCC-98F9-E28A553B6740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การวิจัยและพัฒนาน้ำหมากเม่าเข้มข้น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34E7A84-E2D0-4BFE-9795-57F824DF6EB3}" type="parTrans" cxnId="{F2C1A0E9-AF75-4D0D-8777-968F4DDF56EB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1D7F945-2AD4-410C-99DE-9792585FA17D}" type="sibTrans" cxnId="{F2C1A0E9-AF75-4D0D-8777-968F4DDF56EB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3198025-7F9D-4008-A3F7-3CC50D818B69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การวิเคราะห์คุณค่าทางโภชนะของผลหมากเม่าต้นหมากเม่าของพ่อตื้อบาลา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C6E1D29-55C3-4C09-A42D-0B6DB229C3F8}" type="parTrans" cxnId="{83DC2E7E-6971-40BF-89E4-76D938DB9BB2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83FA8D7-CEE2-49D1-B765-47BC65C488FB}" type="sibTrans" cxnId="{83DC2E7E-6971-40BF-89E4-76D938DB9BB2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42BBCFD-B000-4163-A06A-54FA695F50CD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พัฒนาผลิตภัณฑ์ไวน์  น้ำผลไม้  แยม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D7A410F-1491-489B-8533-7C001710F26E}" type="parTrans" cxnId="{500FF843-D2E3-48EA-AF15-953C8C932C11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6F39CA2-90FC-4BEA-B549-0C54297D33D2}" type="sibTrans" cxnId="{500FF843-D2E3-48EA-AF15-953C8C932C11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06DDE0C-5DE4-46F6-9D45-2A9C631CDB49}">
      <dgm:prSet phldrT="[Text]" custT="1"/>
      <dgm:spPr/>
      <dgm:t>
        <a:bodyPr/>
        <a:lstStyle/>
        <a:p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BRUSSLS EUREKA 2001 Mao wine won Bronze Prize of Research and industry innovation</a:t>
          </a:r>
        </a:p>
      </dgm:t>
    </dgm:pt>
    <dgm:pt modelId="{0EC8D58C-1375-4E65-BAF7-3CDBFFFD3B42}" type="parTrans" cxnId="{E1AC91E0-FD71-447D-A0CA-12E4E4DBE962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5945C00-3A04-4D1D-B201-D7B35BA53384}" type="sibTrans" cxnId="{E1AC91E0-FD71-447D-A0CA-12E4E4DBE962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D887305-AABB-443C-8222-296BF0211F7E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โครงการ 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ติดตามคุณภาพผลิตภัณฑ์หมากเม่าสกลนคร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gm:t>
    </dgm:pt>
    <dgm:pt modelId="{EFB52D52-62B7-433D-BA21-0FD234174BE5}" type="parTrans" cxnId="{CAC851DF-324F-4C02-8A55-FC378A882B91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5E303CC-EEE4-4B19-855D-D9C9F0FB4A86}" type="sibTrans" cxnId="{CAC851DF-324F-4C02-8A55-FC378A882B91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B876B61-BF96-4780-AE07-6DB23EA60EF5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งานวันหมากเม่าสกลนคร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BD2FE4E-A083-4EDA-910C-BBDA134F60A3}" type="parTrans" cxnId="{73522B8B-A596-41C7-B287-8429BCF85F8E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B259276-E608-4E84-93A8-ABEAA55A7AA1}" type="sibTrans" cxnId="{73522B8B-A596-41C7-B287-8429BCF85F8E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0E913B9-41E9-4F59-94FA-8D1F2F675489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ก่อตั้งชมรมหมากเม่าสกลนคร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7A5B90B1-5427-4F23-9CE5-091CD4166D8C}" type="parTrans" cxnId="{7B8150A6-E537-40F3-BBE7-A0E128223FBD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6AC07C8-9495-4727-87F7-201F9B4EF1C4}" type="sibTrans" cxnId="{7B8150A6-E537-40F3-BBE7-A0E128223FBD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A8267C4B-3FB9-41F4-82A8-183207AB5785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ตั้งศูนย์เรียนรู้และถ่ายทอดเทคโนโลยีการผลิตเครื่องดื่ม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สหกรณ์การเกษตรโนนหัวช้าง จำกัด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gm:t>
    </dgm:pt>
    <dgm:pt modelId="{EE5964CF-5CAD-492A-935D-E54784ED9553}" type="parTrans" cxnId="{8A830548-9595-4F04-9060-7242A907A5F3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8C19003-5CCD-4432-8A93-109948B16F2D}" type="sibTrans" cxnId="{8A830548-9595-4F04-9060-7242A907A5F3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C93CFE0-F5FF-41A3-809A-8B66765DA25A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งานชิมไวน์หมากเม่า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D289FE1-0B40-430C-ADBF-F94BB58A8039}" type="parTrans" cxnId="{8F7E0F10-70EA-4305-8C99-5B80CFF12568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C76AA86-7DEA-441B-862E-99A46D2103B2}" type="sibTrans" cxnId="{8F7E0F10-70EA-4305-8C99-5B80CFF12568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A91D06F-C2C9-4098-8CBE-FF22C5A2759C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นำเสนอผลงานหมู่บ้านวิทยาศาสตร์และเทคโนโลยี 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1813AD5-DCF2-4312-9963-123F43FD3DBC}" type="parTrans" cxnId="{D3BEDDA8-5E0E-4C10-B361-42F2818B36DB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A47E428-1019-40D9-B2F4-4215210E2E8E}" type="sibTrans" cxnId="{D3BEDDA8-5E0E-4C10-B361-42F2818B36DB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E80EFCE-7F3C-4BB1-8EA0-3875C8CC88E3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นำเสนอผลงานหมู่บ้านราชมงคล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ED9CE7D-5E2B-45EE-9C05-1A144D339E80}" type="parTrans" cxnId="{61A4A073-456A-41AF-80B1-2ACE652E13E4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15F7EB9-E514-4DF2-A8C1-5B3BA39664BD}" type="sibTrans" cxnId="{61A4A073-456A-41AF-80B1-2ACE652E13E4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475ADF1D-59D0-436E-A8B4-93953EE0A19D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ได้รับการประกาศขึ้นทะเบียนสิ่งบ่งชี้ทางภูมิศาสตร์ 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น้ำหมากเม่าสกลนคร</a:t>
          </a:r>
          <a:r>
            <a:rPr lang="en-US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gm:t>
    </dgm:pt>
    <dgm:pt modelId="{EC156E90-C208-4789-9014-08E9FAAEF7BE}" type="parTrans" cxnId="{7AF8C0C9-ABC2-48F7-AC38-AD8F8DA4077A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643EBB3-52DB-40D0-BD67-644F09B27B0C}" type="sibTrans" cxnId="{7AF8C0C9-ABC2-48F7-AC38-AD8F8DA4077A}">
      <dgm:prSet custT="1"/>
      <dgm:spPr>
        <a:solidFill>
          <a:srgbClr val="800000"/>
        </a:solidFill>
      </dgm:spPr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40E8017-6D48-467C-A060-EF143CFDC0A1}">
      <dgm:prSet phldrT="[Text]" custT="1"/>
      <dgm:spPr/>
      <dgm:t>
        <a:bodyPr/>
        <a:lstStyle/>
        <a:p>
          <a:r>
            <a:rPr lang="th-TH" sz="1800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จัดตั้งกองทุนวิจัยและพัฒนาหมากเม่าสกลนคร</a:t>
          </a:r>
          <a:endParaRPr lang="en-US" sz="18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D4AE14E-9007-4001-8E3B-B37E9E39A193}" type="parTrans" cxnId="{5C87BB74-977A-4425-887D-0D3028614E6E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507FF75-6554-4740-965D-F5B0EB748C8F}" type="sibTrans" cxnId="{5C87BB74-977A-4425-887D-0D3028614E6E}">
      <dgm:prSet/>
      <dgm:spPr/>
      <dgm:t>
        <a:bodyPr/>
        <a:lstStyle/>
        <a:p>
          <a:endParaRPr lang="en-US" sz="18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EF1A76E3-EFC4-4E20-9CF6-3DC1C9AAA326}" type="pres">
      <dgm:prSet presAssocID="{53F55666-7A03-46F1-AFDF-CB6C43A3E5F3}" presName="diagram" presStyleCnt="0">
        <dgm:presLayoutVars>
          <dgm:dir/>
          <dgm:resizeHandles val="exact"/>
        </dgm:presLayoutVars>
      </dgm:prSet>
      <dgm:spPr/>
    </dgm:pt>
    <dgm:pt modelId="{B52519ED-59F5-44BD-A784-EA623BCDCCF3}" type="pres">
      <dgm:prSet presAssocID="{3239E78D-FC39-483B-A0EB-E3F2D4D889AF}" presName="node" presStyleLbl="node1" presStyleIdx="0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4604ECC-568D-4E9C-A005-2B47FA9EC7F8}" type="pres">
      <dgm:prSet presAssocID="{7A2E6F2E-B759-47F6-950B-58693FC30502}" presName="sibTrans" presStyleLbl="sibTrans2D1" presStyleIdx="0" presStyleCnt="13"/>
      <dgm:spPr/>
      <dgm:t>
        <a:bodyPr/>
        <a:lstStyle/>
        <a:p>
          <a:endParaRPr lang="th-TH"/>
        </a:p>
      </dgm:t>
    </dgm:pt>
    <dgm:pt modelId="{6147CE1B-4EDD-4FC6-977E-81839FAF3E8A}" type="pres">
      <dgm:prSet presAssocID="{7A2E6F2E-B759-47F6-950B-58693FC30502}" presName="connectorText" presStyleLbl="sibTrans2D1" presStyleIdx="0" presStyleCnt="13"/>
      <dgm:spPr/>
      <dgm:t>
        <a:bodyPr/>
        <a:lstStyle/>
        <a:p>
          <a:endParaRPr lang="th-TH"/>
        </a:p>
      </dgm:t>
    </dgm:pt>
    <dgm:pt modelId="{689BFA39-C5D7-4BCF-A479-81CE2D271DB1}" type="pres">
      <dgm:prSet presAssocID="{077BDD1B-116F-4DCC-98F9-E28A553B6740}" presName="node" presStyleLbl="node1" presStyleIdx="1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F6136E8-064E-4091-8612-EC6DCFAB17A1}" type="pres">
      <dgm:prSet presAssocID="{71D7F945-2AD4-410C-99DE-9792585FA17D}" presName="sibTrans" presStyleLbl="sibTrans2D1" presStyleIdx="1" presStyleCnt="13"/>
      <dgm:spPr/>
      <dgm:t>
        <a:bodyPr/>
        <a:lstStyle/>
        <a:p>
          <a:endParaRPr lang="th-TH"/>
        </a:p>
      </dgm:t>
    </dgm:pt>
    <dgm:pt modelId="{AEDF77AB-85A9-4AD3-85CA-8B4D92B1AE35}" type="pres">
      <dgm:prSet presAssocID="{71D7F945-2AD4-410C-99DE-9792585FA17D}" presName="connectorText" presStyleLbl="sibTrans2D1" presStyleIdx="1" presStyleCnt="13"/>
      <dgm:spPr/>
      <dgm:t>
        <a:bodyPr/>
        <a:lstStyle/>
        <a:p>
          <a:endParaRPr lang="th-TH"/>
        </a:p>
      </dgm:t>
    </dgm:pt>
    <dgm:pt modelId="{D62F7C63-B789-435C-AF7A-A0704DC8D452}" type="pres">
      <dgm:prSet presAssocID="{63198025-7F9D-4008-A3F7-3CC50D818B69}" presName="node" presStyleLbl="node1" presStyleIdx="2" presStyleCnt="14" custScaleX="12457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B7DFD2CF-4B5E-4306-BDD9-CF281266D6CC}" type="pres">
      <dgm:prSet presAssocID="{583FA8D7-CEE2-49D1-B765-47BC65C488FB}" presName="sibTrans" presStyleLbl="sibTrans2D1" presStyleIdx="2" presStyleCnt="13"/>
      <dgm:spPr/>
      <dgm:t>
        <a:bodyPr/>
        <a:lstStyle/>
        <a:p>
          <a:endParaRPr lang="th-TH"/>
        </a:p>
      </dgm:t>
    </dgm:pt>
    <dgm:pt modelId="{4F704564-02E6-4CD8-8264-77BF601567CD}" type="pres">
      <dgm:prSet presAssocID="{583FA8D7-CEE2-49D1-B765-47BC65C488FB}" presName="connectorText" presStyleLbl="sibTrans2D1" presStyleIdx="2" presStyleCnt="13"/>
      <dgm:spPr/>
      <dgm:t>
        <a:bodyPr/>
        <a:lstStyle/>
        <a:p>
          <a:endParaRPr lang="th-TH"/>
        </a:p>
      </dgm:t>
    </dgm:pt>
    <dgm:pt modelId="{33F1C468-9C33-4B5E-9100-E48C77636D8B}" type="pres">
      <dgm:prSet presAssocID="{142BBCFD-B000-4163-A06A-54FA695F50CD}" presName="node" presStyleLbl="node1" presStyleIdx="3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4D33915-3AF9-4BC2-A5CA-BE700A814F30}" type="pres">
      <dgm:prSet presAssocID="{76F39CA2-90FC-4BEA-B549-0C54297D33D2}" presName="sibTrans" presStyleLbl="sibTrans2D1" presStyleIdx="3" presStyleCnt="13"/>
      <dgm:spPr/>
      <dgm:t>
        <a:bodyPr/>
        <a:lstStyle/>
        <a:p>
          <a:endParaRPr lang="th-TH"/>
        </a:p>
      </dgm:t>
    </dgm:pt>
    <dgm:pt modelId="{35259AF8-FF17-492B-88AE-1628A40423A4}" type="pres">
      <dgm:prSet presAssocID="{76F39CA2-90FC-4BEA-B549-0C54297D33D2}" presName="connectorText" presStyleLbl="sibTrans2D1" presStyleIdx="3" presStyleCnt="13"/>
      <dgm:spPr/>
      <dgm:t>
        <a:bodyPr/>
        <a:lstStyle/>
        <a:p>
          <a:endParaRPr lang="th-TH"/>
        </a:p>
      </dgm:t>
    </dgm:pt>
    <dgm:pt modelId="{38AB1CCF-77F4-492B-9C87-2D4E6897F243}" type="pres">
      <dgm:prSet presAssocID="{A06DDE0C-5DE4-46F6-9D45-2A9C631CDB49}" presName="node" presStyleLbl="node1" presStyleIdx="4" presStyleCnt="14" custScaleX="18103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DCE34C4-2ABA-448A-8EED-9A70F92E21EE}" type="pres">
      <dgm:prSet presAssocID="{75945C00-3A04-4D1D-B201-D7B35BA53384}" presName="sibTrans" presStyleLbl="sibTrans2D1" presStyleIdx="4" presStyleCnt="13"/>
      <dgm:spPr/>
      <dgm:t>
        <a:bodyPr/>
        <a:lstStyle/>
        <a:p>
          <a:endParaRPr lang="th-TH"/>
        </a:p>
      </dgm:t>
    </dgm:pt>
    <dgm:pt modelId="{D4CB9CDB-EFDF-4B84-8577-14FFED0E74D2}" type="pres">
      <dgm:prSet presAssocID="{75945C00-3A04-4D1D-B201-D7B35BA53384}" presName="connectorText" presStyleLbl="sibTrans2D1" presStyleIdx="4" presStyleCnt="13"/>
      <dgm:spPr/>
      <dgm:t>
        <a:bodyPr/>
        <a:lstStyle/>
        <a:p>
          <a:endParaRPr lang="th-TH"/>
        </a:p>
      </dgm:t>
    </dgm:pt>
    <dgm:pt modelId="{67560960-9A13-4AE7-A7F6-A28E67C5B3C0}" type="pres">
      <dgm:prSet presAssocID="{BD887305-AABB-443C-8222-296BF0211F7E}" presName="node" presStyleLbl="node1" presStyleIdx="5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24ECA35E-2FDE-4B98-A0D3-C2AF4685AF72}" type="pres">
      <dgm:prSet presAssocID="{65E303CC-EEE4-4B19-855D-D9C9F0FB4A86}" presName="sibTrans" presStyleLbl="sibTrans2D1" presStyleIdx="5" presStyleCnt="13"/>
      <dgm:spPr/>
      <dgm:t>
        <a:bodyPr/>
        <a:lstStyle/>
        <a:p>
          <a:endParaRPr lang="th-TH"/>
        </a:p>
      </dgm:t>
    </dgm:pt>
    <dgm:pt modelId="{45551D4F-4F35-488F-8D5E-B90BC37B8514}" type="pres">
      <dgm:prSet presAssocID="{65E303CC-EEE4-4B19-855D-D9C9F0FB4A86}" presName="connectorText" presStyleLbl="sibTrans2D1" presStyleIdx="5" presStyleCnt="13"/>
      <dgm:spPr/>
      <dgm:t>
        <a:bodyPr/>
        <a:lstStyle/>
        <a:p>
          <a:endParaRPr lang="th-TH"/>
        </a:p>
      </dgm:t>
    </dgm:pt>
    <dgm:pt modelId="{635DEBCD-A241-4473-A594-37E4F6C0A508}" type="pres">
      <dgm:prSet presAssocID="{1B876B61-BF96-4780-AE07-6DB23EA60EF5}" presName="node" presStyleLbl="node1" presStyleIdx="6" presStyleCnt="14" custScaleX="71729" custLinFactNeighborX="1592" custLinFactNeighborY="265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6AD3197B-2B9C-4CB1-97F8-33E9D501F8FC}" type="pres">
      <dgm:prSet presAssocID="{EB259276-E608-4E84-93A8-ABEAA55A7AA1}" presName="sibTrans" presStyleLbl="sibTrans2D1" presStyleIdx="6" presStyleCnt="13"/>
      <dgm:spPr/>
      <dgm:t>
        <a:bodyPr/>
        <a:lstStyle/>
        <a:p>
          <a:endParaRPr lang="th-TH"/>
        </a:p>
      </dgm:t>
    </dgm:pt>
    <dgm:pt modelId="{76A4E2B1-0544-4C65-B6C8-4EB5E71A2E98}" type="pres">
      <dgm:prSet presAssocID="{EB259276-E608-4E84-93A8-ABEAA55A7AA1}" presName="connectorText" presStyleLbl="sibTrans2D1" presStyleIdx="6" presStyleCnt="13"/>
      <dgm:spPr/>
      <dgm:t>
        <a:bodyPr/>
        <a:lstStyle/>
        <a:p>
          <a:endParaRPr lang="th-TH"/>
        </a:p>
      </dgm:t>
    </dgm:pt>
    <dgm:pt modelId="{08DAE602-1484-465C-89C1-E66C6ECEC585}" type="pres">
      <dgm:prSet presAssocID="{B0E913B9-41E9-4F59-94FA-8D1F2F675489}" presName="node" presStyleLbl="node1" presStyleIdx="7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7E619452-65A6-430C-85BA-4DE1342EE04E}" type="pres">
      <dgm:prSet presAssocID="{C6AC07C8-9495-4727-87F7-201F9B4EF1C4}" presName="sibTrans" presStyleLbl="sibTrans2D1" presStyleIdx="7" presStyleCnt="13"/>
      <dgm:spPr/>
      <dgm:t>
        <a:bodyPr/>
        <a:lstStyle/>
        <a:p>
          <a:endParaRPr lang="th-TH"/>
        </a:p>
      </dgm:t>
    </dgm:pt>
    <dgm:pt modelId="{21E459E1-9A56-4D2A-B329-3E9E77050D6D}" type="pres">
      <dgm:prSet presAssocID="{C6AC07C8-9495-4727-87F7-201F9B4EF1C4}" presName="connectorText" presStyleLbl="sibTrans2D1" presStyleIdx="7" presStyleCnt="13"/>
      <dgm:spPr/>
      <dgm:t>
        <a:bodyPr/>
        <a:lstStyle/>
        <a:p>
          <a:endParaRPr lang="th-TH"/>
        </a:p>
      </dgm:t>
    </dgm:pt>
    <dgm:pt modelId="{C78DADBE-DDEC-4E59-8545-177893DC90AC}" type="pres">
      <dgm:prSet presAssocID="{A8267C4B-3FB9-41F4-82A8-183207AB5785}" presName="node" presStyleLbl="node1" presStyleIdx="8" presStyleCnt="14" custScaleX="24197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A30A9B56-9B19-4FF0-AD8B-6CB132F9DC97}" type="pres">
      <dgm:prSet presAssocID="{58C19003-5CCD-4432-8A93-109948B16F2D}" presName="sibTrans" presStyleLbl="sibTrans2D1" presStyleIdx="8" presStyleCnt="13"/>
      <dgm:spPr/>
      <dgm:t>
        <a:bodyPr/>
        <a:lstStyle/>
        <a:p>
          <a:endParaRPr lang="th-TH"/>
        </a:p>
      </dgm:t>
    </dgm:pt>
    <dgm:pt modelId="{386ABBEE-2D99-4700-AB5B-1B8CB5EAED56}" type="pres">
      <dgm:prSet presAssocID="{58C19003-5CCD-4432-8A93-109948B16F2D}" presName="connectorText" presStyleLbl="sibTrans2D1" presStyleIdx="8" presStyleCnt="13"/>
      <dgm:spPr/>
      <dgm:t>
        <a:bodyPr/>
        <a:lstStyle/>
        <a:p>
          <a:endParaRPr lang="th-TH"/>
        </a:p>
      </dgm:t>
    </dgm:pt>
    <dgm:pt modelId="{B962B01E-29EF-406A-924A-5B1C20D1AAAA}" type="pres">
      <dgm:prSet presAssocID="{EC93CFE0-F5FF-41A3-809A-8B66765DA25A}" presName="node" presStyleLbl="node1" presStyleIdx="9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1305DF3-1344-4313-BF7C-31F78E7B490F}" type="pres">
      <dgm:prSet presAssocID="{1C76AA86-7DEA-441B-862E-99A46D2103B2}" presName="sibTrans" presStyleLbl="sibTrans2D1" presStyleIdx="9" presStyleCnt="13"/>
      <dgm:spPr/>
      <dgm:t>
        <a:bodyPr/>
        <a:lstStyle/>
        <a:p>
          <a:endParaRPr lang="th-TH"/>
        </a:p>
      </dgm:t>
    </dgm:pt>
    <dgm:pt modelId="{A6C3B27F-4648-485E-92ED-8323CBA2E056}" type="pres">
      <dgm:prSet presAssocID="{1C76AA86-7DEA-441B-862E-99A46D2103B2}" presName="connectorText" presStyleLbl="sibTrans2D1" presStyleIdx="9" presStyleCnt="13"/>
      <dgm:spPr/>
      <dgm:t>
        <a:bodyPr/>
        <a:lstStyle/>
        <a:p>
          <a:endParaRPr lang="th-TH"/>
        </a:p>
      </dgm:t>
    </dgm:pt>
    <dgm:pt modelId="{48064757-2D30-4D55-B77F-8613766E074B}" type="pres">
      <dgm:prSet presAssocID="{2A91D06F-C2C9-4098-8CBE-FF22C5A2759C}" presName="node" presStyleLbl="node1" presStyleIdx="10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E2E6031-6C0D-4022-83E0-5CBCA33FEF6B}" type="pres">
      <dgm:prSet presAssocID="{0A47E428-1019-40D9-B2F4-4215210E2E8E}" presName="sibTrans" presStyleLbl="sibTrans2D1" presStyleIdx="10" presStyleCnt="13"/>
      <dgm:spPr/>
      <dgm:t>
        <a:bodyPr/>
        <a:lstStyle/>
        <a:p>
          <a:endParaRPr lang="th-TH"/>
        </a:p>
      </dgm:t>
    </dgm:pt>
    <dgm:pt modelId="{80BBE4D7-EEBB-42D9-9026-BF27E9F0B29A}" type="pres">
      <dgm:prSet presAssocID="{0A47E428-1019-40D9-B2F4-4215210E2E8E}" presName="connectorText" presStyleLbl="sibTrans2D1" presStyleIdx="10" presStyleCnt="13"/>
      <dgm:spPr/>
      <dgm:t>
        <a:bodyPr/>
        <a:lstStyle/>
        <a:p>
          <a:endParaRPr lang="th-TH"/>
        </a:p>
      </dgm:t>
    </dgm:pt>
    <dgm:pt modelId="{0DB32538-B31F-424C-B30E-7A50C4D54A74}" type="pres">
      <dgm:prSet presAssocID="{5E80EFCE-7F3C-4BB1-8EA0-3875C8CC88E3}" presName="node" presStyleLbl="node1" presStyleIdx="11" presStyleCnt="14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1CDA3CE-41C4-44D2-936E-51F6C5E8759C}" type="pres">
      <dgm:prSet presAssocID="{915F7EB9-E514-4DF2-A8C1-5B3BA39664BD}" presName="sibTrans" presStyleLbl="sibTrans2D1" presStyleIdx="11" presStyleCnt="13"/>
      <dgm:spPr/>
      <dgm:t>
        <a:bodyPr/>
        <a:lstStyle/>
        <a:p>
          <a:endParaRPr lang="th-TH"/>
        </a:p>
      </dgm:t>
    </dgm:pt>
    <dgm:pt modelId="{F80C9497-0923-4303-8A53-DA4A9814EBB8}" type="pres">
      <dgm:prSet presAssocID="{915F7EB9-E514-4DF2-A8C1-5B3BA39664BD}" presName="connectorText" presStyleLbl="sibTrans2D1" presStyleIdx="11" presStyleCnt="13"/>
      <dgm:spPr/>
      <dgm:t>
        <a:bodyPr/>
        <a:lstStyle/>
        <a:p>
          <a:endParaRPr lang="th-TH"/>
        </a:p>
      </dgm:t>
    </dgm:pt>
    <dgm:pt modelId="{112C3F2E-177C-491A-A504-6F6C2AF4312A}" type="pres">
      <dgm:prSet presAssocID="{475ADF1D-59D0-436E-A8B4-93953EE0A19D}" presName="node" presStyleLbl="node1" presStyleIdx="12" presStyleCnt="14" custScaleX="17210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4BB2E034-78AD-4D27-A68E-CDF37725A683}" type="pres">
      <dgm:prSet presAssocID="{3643EBB3-52DB-40D0-BD67-644F09B27B0C}" presName="sibTrans" presStyleLbl="sibTrans2D1" presStyleIdx="12" presStyleCnt="13"/>
      <dgm:spPr/>
      <dgm:t>
        <a:bodyPr/>
        <a:lstStyle/>
        <a:p>
          <a:endParaRPr lang="th-TH"/>
        </a:p>
      </dgm:t>
    </dgm:pt>
    <dgm:pt modelId="{9C7C8C07-B9C1-41FD-A829-65F3F7DBF2C8}" type="pres">
      <dgm:prSet presAssocID="{3643EBB3-52DB-40D0-BD67-644F09B27B0C}" presName="connectorText" presStyleLbl="sibTrans2D1" presStyleIdx="12" presStyleCnt="13"/>
      <dgm:spPr/>
      <dgm:t>
        <a:bodyPr/>
        <a:lstStyle/>
        <a:p>
          <a:endParaRPr lang="th-TH"/>
        </a:p>
      </dgm:t>
    </dgm:pt>
    <dgm:pt modelId="{FEDC2BDD-D873-4C45-9E91-128A95641752}" type="pres">
      <dgm:prSet presAssocID="{340E8017-6D48-467C-A060-EF143CFDC0A1}" presName="node" presStyleLbl="node1" presStyleIdx="13" presStyleCnt="14" custLinFactNeighborY="-132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83DC2E7E-6971-40BF-89E4-76D938DB9BB2}" srcId="{53F55666-7A03-46F1-AFDF-CB6C43A3E5F3}" destId="{63198025-7F9D-4008-A3F7-3CC50D818B69}" srcOrd="2" destOrd="0" parTransId="{8C6E1D29-55C3-4C09-A42D-0B6DB229C3F8}" sibTransId="{583FA8D7-CEE2-49D1-B765-47BC65C488FB}"/>
    <dgm:cxn modelId="{8A830548-9595-4F04-9060-7242A907A5F3}" srcId="{53F55666-7A03-46F1-AFDF-CB6C43A3E5F3}" destId="{A8267C4B-3FB9-41F4-82A8-183207AB5785}" srcOrd="8" destOrd="0" parTransId="{EE5964CF-5CAD-492A-935D-E54784ED9553}" sibTransId="{58C19003-5CCD-4432-8A93-109948B16F2D}"/>
    <dgm:cxn modelId="{8F7E0F10-70EA-4305-8C99-5B80CFF12568}" srcId="{53F55666-7A03-46F1-AFDF-CB6C43A3E5F3}" destId="{EC93CFE0-F5FF-41A3-809A-8B66765DA25A}" srcOrd="9" destOrd="0" parTransId="{ED289FE1-0B40-430C-ADBF-F94BB58A8039}" sibTransId="{1C76AA86-7DEA-441B-862E-99A46D2103B2}"/>
    <dgm:cxn modelId="{27023A8C-C6C5-4992-8F36-EAD1C815336C}" type="presOf" srcId="{142BBCFD-B000-4163-A06A-54FA695F50CD}" destId="{33F1C468-9C33-4B5E-9100-E48C77636D8B}" srcOrd="0" destOrd="0" presId="urn:microsoft.com/office/officeart/2005/8/layout/process5"/>
    <dgm:cxn modelId="{90647A2A-405F-4B71-A506-123A97BA14C3}" type="presOf" srcId="{71D7F945-2AD4-410C-99DE-9792585FA17D}" destId="{2F6136E8-064E-4091-8612-EC6DCFAB17A1}" srcOrd="0" destOrd="0" presId="urn:microsoft.com/office/officeart/2005/8/layout/process5"/>
    <dgm:cxn modelId="{7775E4C2-1C58-48C4-B715-2C16087CFED1}" type="presOf" srcId="{EB259276-E608-4E84-93A8-ABEAA55A7AA1}" destId="{76A4E2B1-0544-4C65-B6C8-4EB5E71A2E98}" srcOrd="1" destOrd="0" presId="urn:microsoft.com/office/officeart/2005/8/layout/process5"/>
    <dgm:cxn modelId="{E1AC91E0-FD71-447D-A0CA-12E4E4DBE962}" srcId="{53F55666-7A03-46F1-AFDF-CB6C43A3E5F3}" destId="{A06DDE0C-5DE4-46F6-9D45-2A9C631CDB49}" srcOrd="4" destOrd="0" parTransId="{0EC8D58C-1375-4E65-BAF7-3CDBFFFD3B42}" sibTransId="{75945C00-3A04-4D1D-B201-D7B35BA53384}"/>
    <dgm:cxn modelId="{6DE674D6-F7F7-4FC9-B589-81758E18FE39}" type="presOf" srcId="{915F7EB9-E514-4DF2-A8C1-5B3BA39664BD}" destId="{E1CDA3CE-41C4-44D2-936E-51F6C5E8759C}" srcOrd="0" destOrd="0" presId="urn:microsoft.com/office/officeart/2005/8/layout/process5"/>
    <dgm:cxn modelId="{CAC851DF-324F-4C02-8A55-FC378A882B91}" srcId="{53F55666-7A03-46F1-AFDF-CB6C43A3E5F3}" destId="{BD887305-AABB-443C-8222-296BF0211F7E}" srcOrd="5" destOrd="0" parTransId="{EFB52D52-62B7-433D-BA21-0FD234174BE5}" sibTransId="{65E303CC-EEE4-4B19-855D-D9C9F0FB4A86}"/>
    <dgm:cxn modelId="{500FF843-D2E3-48EA-AF15-953C8C932C11}" srcId="{53F55666-7A03-46F1-AFDF-CB6C43A3E5F3}" destId="{142BBCFD-B000-4163-A06A-54FA695F50CD}" srcOrd="3" destOrd="0" parTransId="{3D7A410F-1491-489B-8533-7C001710F26E}" sibTransId="{76F39CA2-90FC-4BEA-B549-0C54297D33D2}"/>
    <dgm:cxn modelId="{7B8150A6-E537-40F3-BBE7-A0E128223FBD}" srcId="{53F55666-7A03-46F1-AFDF-CB6C43A3E5F3}" destId="{B0E913B9-41E9-4F59-94FA-8D1F2F675489}" srcOrd="7" destOrd="0" parTransId="{7A5B90B1-5427-4F23-9CE5-091CD4166D8C}" sibTransId="{C6AC07C8-9495-4727-87F7-201F9B4EF1C4}"/>
    <dgm:cxn modelId="{526A7579-4A4A-446A-A02C-2C76B699110A}" type="presOf" srcId="{A8267C4B-3FB9-41F4-82A8-183207AB5785}" destId="{C78DADBE-DDEC-4E59-8545-177893DC90AC}" srcOrd="0" destOrd="0" presId="urn:microsoft.com/office/officeart/2005/8/layout/process5"/>
    <dgm:cxn modelId="{F2C1A0E9-AF75-4D0D-8777-968F4DDF56EB}" srcId="{53F55666-7A03-46F1-AFDF-CB6C43A3E5F3}" destId="{077BDD1B-116F-4DCC-98F9-E28A553B6740}" srcOrd="1" destOrd="0" parTransId="{134E7A84-E2D0-4BFE-9795-57F824DF6EB3}" sibTransId="{71D7F945-2AD4-410C-99DE-9792585FA17D}"/>
    <dgm:cxn modelId="{0D6AC3CD-D9F4-44FB-9563-5C1E0DA333F8}" type="presOf" srcId="{B0E913B9-41E9-4F59-94FA-8D1F2F675489}" destId="{08DAE602-1484-465C-89C1-E66C6ECEC585}" srcOrd="0" destOrd="0" presId="urn:microsoft.com/office/officeart/2005/8/layout/process5"/>
    <dgm:cxn modelId="{73522B8B-A596-41C7-B287-8429BCF85F8E}" srcId="{53F55666-7A03-46F1-AFDF-CB6C43A3E5F3}" destId="{1B876B61-BF96-4780-AE07-6DB23EA60EF5}" srcOrd="6" destOrd="0" parTransId="{7BD2FE4E-A083-4EDA-910C-BBDA134F60A3}" sibTransId="{EB259276-E608-4E84-93A8-ABEAA55A7AA1}"/>
    <dgm:cxn modelId="{4B343027-414D-4A7F-BDBC-0F88D9659D1E}" type="presOf" srcId="{077BDD1B-116F-4DCC-98F9-E28A553B6740}" destId="{689BFA39-C5D7-4BCF-A479-81CE2D271DB1}" srcOrd="0" destOrd="0" presId="urn:microsoft.com/office/officeart/2005/8/layout/process5"/>
    <dgm:cxn modelId="{27988441-BA25-48C2-8595-53E55DEC1B1D}" type="presOf" srcId="{3643EBB3-52DB-40D0-BD67-644F09B27B0C}" destId="{4BB2E034-78AD-4D27-A68E-CDF37725A683}" srcOrd="0" destOrd="0" presId="urn:microsoft.com/office/officeart/2005/8/layout/process5"/>
    <dgm:cxn modelId="{7260C2B4-38A5-4081-9182-B48371E13C5A}" type="presOf" srcId="{53F55666-7A03-46F1-AFDF-CB6C43A3E5F3}" destId="{EF1A76E3-EFC4-4E20-9CF6-3DC1C9AAA326}" srcOrd="0" destOrd="0" presId="urn:microsoft.com/office/officeart/2005/8/layout/process5"/>
    <dgm:cxn modelId="{D2328ED4-FF37-4523-97CE-AF75E28A3ECA}" type="presOf" srcId="{3643EBB3-52DB-40D0-BD67-644F09B27B0C}" destId="{9C7C8C07-B9C1-41FD-A829-65F3F7DBF2C8}" srcOrd="1" destOrd="0" presId="urn:microsoft.com/office/officeart/2005/8/layout/process5"/>
    <dgm:cxn modelId="{97E3F418-B34C-40B5-983F-8CB48027CD32}" type="presOf" srcId="{C6AC07C8-9495-4727-87F7-201F9B4EF1C4}" destId="{7E619452-65A6-430C-85BA-4DE1342EE04E}" srcOrd="0" destOrd="0" presId="urn:microsoft.com/office/officeart/2005/8/layout/process5"/>
    <dgm:cxn modelId="{8772550E-1198-43D2-A1ED-9B2102205C7B}" type="presOf" srcId="{7A2E6F2E-B759-47F6-950B-58693FC30502}" destId="{84604ECC-568D-4E9C-A005-2B47FA9EC7F8}" srcOrd="0" destOrd="0" presId="urn:microsoft.com/office/officeart/2005/8/layout/process5"/>
    <dgm:cxn modelId="{C8C571DE-A3AC-4C32-AA1E-7F325C4D7593}" type="presOf" srcId="{75945C00-3A04-4D1D-B201-D7B35BA53384}" destId="{D4CB9CDB-EFDF-4B84-8577-14FFED0E74D2}" srcOrd="1" destOrd="0" presId="urn:microsoft.com/office/officeart/2005/8/layout/process5"/>
    <dgm:cxn modelId="{664ACA17-93CB-4734-A372-7D862A7573A8}" type="presOf" srcId="{63198025-7F9D-4008-A3F7-3CC50D818B69}" destId="{D62F7C63-B789-435C-AF7A-A0704DC8D452}" srcOrd="0" destOrd="0" presId="urn:microsoft.com/office/officeart/2005/8/layout/process5"/>
    <dgm:cxn modelId="{D3BEDDA8-5E0E-4C10-B361-42F2818B36DB}" srcId="{53F55666-7A03-46F1-AFDF-CB6C43A3E5F3}" destId="{2A91D06F-C2C9-4098-8CBE-FF22C5A2759C}" srcOrd="10" destOrd="0" parTransId="{B1813AD5-DCF2-4312-9963-123F43FD3DBC}" sibTransId="{0A47E428-1019-40D9-B2F4-4215210E2E8E}"/>
    <dgm:cxn modelId="{C094ECCF-C6BB-4121-AA40-11D2B2547344}" type="presOf" srcId="{1B876B61-BF96-4780-AE07-6DB23EA60EF5}" destId="{635DEBCD-A241-4473-A594-37E4F6C0A508}" srcOrd="0" destOrd="0" presId="urn:microsoft.com/office/officeart/2005/8/layout/process5"/>
    <dgm:cxn modelId="{61A4A073-456A-41AF-80B1-2ACE652E13E4}" srcId="{53F55666-7A03-46F1-AFDF-CB6C43A3E5F3}" destId="{5E80EFCE-7F3C-4BB1-8EA0-3875C8CC88E3}" srcOrd="11" destOrd="0" parTransId="{1ED9CE7D-5E2B-45EE-9C05-1A144D339E80}" sibTransId="{915F7EB9-E514-4DF2-A8C1-5B3BA39664BD}"/>
    <dgm:cxn modelId="{989A072C-3562-4972-87B4-667C6A3A5977}" type="presOf" srcId="{BD887305-AABB-443C-8222-296BF0211F7E}" destId="{67560960-9A13-4AE7-A7F6-A28E67C5B3C0}" srcOrd="0" destOrd="0" presId="urn:microsoft.com/office/officeart/2005/8/layout/process5"/>
    <dgm:cxn modelId="{4BE27C12-07EB-47AC-B3EB-64DDF8CE6E02}" srcId="{53F55666-7A03-46F1-AFDF-CB6C43A3E5F3}" destId="{3239E78D-FC39-483B-A0EB-E3F2D4D889AF}" srcOrd="0" destOrd="0" parTransId="{AA18CEC4-7EA0-4571-9B13-1A44D4E5E525}" sibTransId="{7A2E6F2E-B759-47F6-950B-58693FC30502}"/>
    <dgm:cxn modelId="{CE262BA2-9F63-4022-BEA5-FF56619E7CB2}" type="presOf" srcId="{0A47E428-1019-40D9-B2F4-4215210E2E8E}" destId="{3E2E6031-6C0D-4022-83E0-5CBCA33FEF6B}" srcOrd="0" destOrd="0" presId="urn:microsoft.com/office/officeart/2005/8/layout/process5"/>
    <dgm:cxn modelId="{E977FFC4-5A70-4123-8EC8-58CB4C1A9445}" type="presOf" srcId="{EB259276-E608-4E84-93A8-ABEAA55A7AA1}" destId="{6AD3197B-2B9C-4CB1-97F8-33E9D501F8FC}" srcOrd="0" destOrd="0" presId="urn:microsoft.com/office/officeart/2005/8/layout/process5"/>
    <dgm:cxn modelId="{C1A6E7C7-FDDA-48E9-AD0E-15B4A30F968A}" type="presOf" srcId="{EC93CFE0-F5FF-41A3-809A-8B66765DA25A}" destId="{B962B01E-29EF-406A-924A-5B1C20D1AAAA}" srcOrd="0" destOrd="0" presId="urn:microsoft.com/office/officeart/2005/8/layout/process5"/>
    <dgm:cxn modelId="{DF3087A6-C996-44CA-BFF3-D0AE3932C35C}" type="presOf" srcId="{0A47E428-1019-40D9-B2F4-4215210E2E8E}" destId="{80BBE4D7-EEBB-42D9-9026-BF27E9F0B29A}" srcOrd="1" destOrd="0" presId="urn:microsoft.com/office/officeart/2005/8/layout/process5"/>
    <dgm:cxn modelId="{70E16893-0E3B-4446-9C49-D30C053A649D}" type="presOf" srcId="{76F39CA2-90FC-4BEA-B549-0C54297D33D2}" destId="{35259AF8-FF17-492B-88AE-1628A40423A4}" srcOrd="1" destOrd="0" presId="urn:microsoft.com/office/officeart/2005/8/layout/process5"/>
    <dgm:cxn modelId="{5567C666-0508-44CA-BE93-919F665C0EA4}" type="presOf" srcId="{C6AC07C8-9495-4727-87F7-201F9B4EF1C4}" destId="{21E459E1-9A56-4D2A-B329-3E9E77050D6D}" srcOrd="1" destOrd="0" presId="urn:microsoft.com/office/officeart/2005/8/layout/process5"/>
    <dgm:cxn modelId="{980E43E0-D939-464B-9672-47BA7BA6DD82}" type="presOf" srcId="{583FA8D7-CEE2-49D1-B765-47BC65C488FB}" destId="{B7DFD2CF-4B5E-4306-BDD9-CF281266D6CC}" srcOrd="0" destOrd="0" presId="urn:microsoft.com/office/officeart/2005/8/layout/process5"/>
    <dgm:cxn modelId="{CBF553AA-38FD-41A7-96C1-8B7A8E9C8B07}" type="presOf" srcId="{3239E78D-FC39-483B-A0EB-E3F2D4D889AF}" destId="{B52519ED-59F5-44BD-A784-EA623BCDCCF3}" srcOrd="0" destOrd="0" presId="urn:microsoft.com/office/officeart/2005/8/layout/process5"/>
    <dgm:cxn modelId="{2A42EB79-030C-4F7F-AE5B-2ABF89A2E094}" type="presOf" srcId="{65E303CC-EEE4-4B19-855D-D9C9F0FB4A86}" destId="{45551D4F-4F35-488F-8D5E-B90BC37B8514}" srcOrd="1" destOrd="0" presId="urn:microsoft.com/office/officeart/2005/8/layout/process5"/>
    <dgm:cxn modelId="{3BE0039F-00AE-42D3-B23F-1BA7F323A23D}" type="presOf" srcId="{76F39CA2-90FC-4BEA-B549-0C54297D33D2}" destId="{A4D33915-3AF9-4BC2-A5CA-BE700A814F30}" srcOrd="0" destOrd="0" presId="urn:microsoft.com/office/officeart/2005/8/layout/process5"/>
    <dgm:cxn modelId="{1AF1833E-892A-4689-AB9A-3D899C98A054}" type="presOf" srcId="{75945C00-3A04-4D1D-B201-D7B35BA53384}" destId="{6DCE34C4-2ABA-448A-8EED-9A70F92E21EE}" srcOrd="0" destOrd="0" presId="urn:microsoft.com/office/officeart/2005/8/layout/process5"/>
    <dgm:cxn modelId="{6629945C-F1FF-4445-8E7D-3E48426F0C6E}" type="presOf" srcId="{915F7EB9-E514-4DF2-A8C1-5B3BA39664BD}" destId="{F80C9497-0923-4303-8A53-DA4A9814EBB8}" srcOrd="1" destOrd="0" presId="urn:microsoft.com/office/officeart/2005/8/layout/process5"/>
    <dgm:cxn modelId="{31575786-E529-4C6A-824C-DF25D880E516}" type="presOf" srcId="{1C76AA86-7DEA-441B-862E-99A46D2103B2}" destId="{81305DF3-1344-4313-BF7C-31F78E7B490F}" srcOrd="0" destOrd="0" presId="urn:microsoft.com/office/officeart/2005/8/layout/process5"/>
    <dgm:cxn modelId="{E96F4FDF-4890-429C-AAE8-1B7B7AF9B950}" type="presOf" srcId="{A06DDE0C-5DE4-46F6-9D45-2A9C631CDB49}" destId="{38AB1CCF-77F4-492B-9C87-2D4E6897F243}" srcOrd="0" destOrd="0" presId="urn:microsoft.com/office/officeart/2005/8/layout/process5"/>
    <dgm:cxn modelId="{2F3C998C-8AD7-4026-9A2C-CC79B20F6AF6}" type="presOf" srcId="{7A2E6F2E-B759-47F6-950B-58693FC30502}" destId="{6147CE1B-4EDD-4FC6-977E-81839FAF3E8A}" srcOrd="1" destOrd="0" presId="urn:microsoft.com/office/officeart/2005/8/layout/process5"/>
    <dgm:cxn modelId="{BC765F61-1BAA-4C60-8595-754544A27456}" type="presOf" srcId="{340E8017-6D48-467C-A060-EF143CFDC0A1}" destId="{FEDC2BDD-D873-4C45-9E91-128A95641752}" srcOrd="0" destOrd="0" presId="urn:microsoft.com/office/officeart/2005/8/layout/process5"/>
    <dgm:cxn modelId="{0985256D-3D1B-40BA-82C3-D4707A667F89}" type="presOf" srcId="{1C76AA86-7DEA-441B-862E-99A46D2103B2}" destId="{A6C3B27F-4648-485E-92ED-8323CBA2E056}" srcOrd="1" destOrd="0" presId="urn:microsoft.com/office/officeart/2005/8/layout/process5"/>
    <dgm:cxn modelId="{2896D992-C644-4269-B921-D37BACB93E24}" type="presOf" srcId="{2A91D06F-C2C9-4098-8CBE-FF22C5A2759C}" destId="{48064757-2D30-4D55-B77F-8613766E074B}" srcOrd="0" destOrd="0" presId="urn:microsoft.com/office/officeart/2005/8/layout/process5"/>
    <dgm:cxn modelId="{3B1CA3DC-DB06-40D3-B5A0-0908E3BAA374}" type="presOf" srcId="{71D7F945-2AD4-410C-99DE-9792585FA17D}" destId="{AEDF77AB-85A9-4AD3-85CA-8B4D92B1AE35}" srcOrd="1" destOrd="0" presId="urn:microsoft.com/office/officeart/2005/8/layout/process5"/>
    <dgm:cxn modelId="{58D8E8B5-F96E-449F-9F9D-AE28DC681A65}" type="presOf" srcId="{475ADF1D-59D0-436E-A8B4-93953EE0A19D}" destId="{112C3F2E-177C-491A-A504-6F6C2AF4312A}" srcOrd="0" destOrd="0" presId="urn:microsoft.com/office/officeart/2005/8/layout/process5"/>
    <dgm:cxn modelId="{7B91CD2B-9FA9-49FE-A507-C1050E83D8E6}" type="presOf" srcId="{58C19003-5CCD-4432-8A93-109948B16F2D}" destId="{A30A9B56-9B19-4FF0-AD8B-6CB132F9DC97}" srcOrd="0" destOrd="0" presId="urn:microsoft.com/office/officeart/2005/8/layout/process5"/>
    <dgm:cxn modelId="{5C87BB74-977A-4425-887D-0D3028614E6E}" srcId="{53F55666-7A03-46F1-AFDF-CB6C43A3E5F3}" destId="{340E8017-6D48-467C-A060-EF143CFDC0A1}" srcOrd="13" destOrd="0" parTransId="{5D4AE14E-9007-4001-8E3B-B37E9E39A193}" sibTransId="{6507FF75-6554-4740-965D-F5B0EB748C8F}"/>
    <dgm:cxn modelId="{7AF8C0C9-ABC2-48F7-AC38-AD8F8DA4077A}" srcId="{53F55666-7A03-46F1-AFDF-CB6C43A3E5F3}" destId="{475ADF1D-59D0-436E-A8B4-93953EE0A19D}" srcOrd="12" destOrd="0" parTransId="{EC156E90-C208-4789-9014-08E9FAAEF7BE}" sibTransId="{3643EBB3-52DB-40D0-BD67-644F09B27B0C}"/>
    <dgm:cxn modelId="{9F8323E6-4BFA-4487-9D00-9ED9C3345060}" type="presOf" srcId="{58C19003-5CCD-4432-8A93-109948B16F2D}" destId="{386ABBEE-2D99-4700-AB5B-1B8CB5EAED56}" srcOrd="1" destOrd="0" presId="urn:microsoft.com/office/officeart/2005/8/layout/process5"/>
    <dgm:cxn modelId="{F634E75B-73BB-48A8-AFDA-03516CDEC9BE}" type="presOf" srcId="{583FA8D7-CEE2-49D1-B765-47BC65C488FB}" destId="{4F704564-02E6-4CD8-8264-77BF601567CD}" srcOrd="1" destOrd="0" presId="urn:microsoft.com/office/officeart/2005/8/layout/process5"/>
    <dgm:cxn modelId="{C0586A44-E8DF-4638-A3FF-E1D4A92B6B6B}" type="presOf" srcId="{5E80EFCE-7F3C-4BB1-8EA0-3875C8CC88E3}" destId="{0DB32538-B31F-424C-B30E-7A50C4D54A74}" srcOrd="0" destOrd="0" presId="urn:microsoft.com/office/officeart/2005/8/layout/process5"/>
    <dgm:cxn modelId="{7FA0546C-794F-4C81-B9FC-BB791FDC4807}" type="presOf" srcId="{65E303CC-EEE4-4B19-855D-D9C9F0FB4A86}" destId="{24ECA35E-2FDE-4B98-A0D3-C2AF4685AF72}" srcOrd="0" destOrd="0" presId="urn:microsoft.com/office/officeart/2005/8/layout/process5"/>
    <dgm:cxn modelId="{A2F3395B-8854-4A62-9402-C2DA36961F23}" type="presParOf" srcId="{EF1A76E3-EFC4-4E20-9CF6-3DC1C9AAA326}" destId="{B52519ED-59F5-44BD-A784-EA623BCDCCF3}" srcOrd="0" destOrd="0" presId="urn:microsoft.com/office/officeart/2005/8/layout/process5"/>
    <dgm:cxn modelId="{B9E42CA6-21ED-4B08-87A5-87A7062CF81A}" type="presParOf" srcId="{EF1A76E3-EFC4-4E20-9CF6-3DC1C9AAA326}" destId="{84604ECC-568D-4E9C-A005-2B47FA9EC7F8}" srcOrd="1" destOrd="0" presId="urn:microsoft.com/office/officeart/2005/8/layout/process5"/>
    <dgm:cxn modelId="{6B0E70FD-A313-470E-A25F-79E495BB4199}" type="presParOf" srcId="{84604ECC-568D-4E9C-A005-2B47FA9EC7F8}" destId="{6147CE1B-4EDD-4FC6-977E-81839FAF3E8A}" srcOrd="0" destOrd="0" presId="urn:microsoft.com/office/officeart/2005/8/layout/process5"/>
    <dgm:cxn modelId="{D33C360C-2AA7-48E9-9CA3-C3A909C37585}" type="presParOf" srcId="{EF1A76E3-EFC4-4E20-9CF6-3DC1C9AAA326}" destId="{689BFA39-C5D7-4BCF-A479-81CE2D271DB1}" srcOrd="2" destOrd="0" presId="urn:microsoft.com/office/officeart/2005/8/layout/process5"/>
    <dgm:cxn modelId="{70D855E3-0B74-4534-853E-01D87668D6A5}" type="presParOf" srcId="{EF1A76E3-EFC4-4E20-9CF6-3DC1C9AAA326}" destId="{2F6136E8-064E-4091-8612-EC6DCFAB17A1}" srcOrd="3" destOrd="0" presId="urn:microsoft.com/office/officeart/2005/8/layout/process5"/>
    <dgm:cxn modelId="{7BAC5D88-1C56-4994-9468-D3B9348EE037}" type="presParOf" srcId="{2F6136E8-064E-4091-8612-EC6DCFAB17A1}" destId="{AEDF77AB-85A9-4AD3-85CA-8B4D92B1AE35}" srcOrd="0" destOrd="0" presId="urn:microsoft.com/office/officeart/2005/8/layout/process5"/>
    <dgm:cxn modelId="{CA397997-4B53-40D9-99F8-3A15A2CDDD04}" type="presParOf" srcId="{EF1A76E3-EFC4-4E20-9CF6-3DC1C9AAA326}" destId="{D62F7C63-B789-435C-AF7A-A0704DC8D452}" srcOrd="4" destOrd="0" presId="urn:microsoft.com/office/officeart/2005/8/layout/process5"/>
    <dgm:cxn modelId="{6C787A84-8294-41CD-A738-F2416C9FEF35}" type="presParOf" srcId="{EF1A76E3-EFC4-4E20-9CF6-3DC1C9AAA326}" destId="{B7DFD2CF-4B5E-4306-BDD9-CF281266D6CC}" srcOrd="5" destOrd="0" presId="urn:microsoft.com/office/officeart/2005/8/layout/process5"/>
    <dgm:cxn modelId="{7CE77CF2-30F6-4B43-A8AD-8827C2AA8674}" type="presParOf" srcId="{B7DFD2CF-4B5E-4306-BDD9-CF281266D6CC}" destId="{4F704564-02E6-4CD8-8264-77BF601567CD}" srcOrd="0" destOrd="0" presId="urn:microsoft.com/office/officeart/2005/8/layout/process5"/>
    <dgm:cxn modelId="{BAB6F81C-D1AA-45DA-9126-FE67E39DB457}" type="presParOf" srcId="{EF1A76E3-EFC4-4E20-9CF6-3DC1C9AAA326}" destId="{33F1C468-9C33-4B5E-9100-E48C77636D8B}" srcOrd="6" destOrd="0" presId="urn:microsoft.com/office/officeart/2005/8/layout/process5"/>
    <dgm:cxn modelId="{CA46FB42-5CD6-43AC-AE7E-669F452938FF}" type="presParOf" srcId="{EF1A76E3-EFC4-4E20-9CF6-3DC1C9AAA326}" destId="{A4D33915-3AF9-4BC2-A5CA-BE700A814F30}" srcOrd="7" destOrd="0" presId="urn:microsoft.com/office/officeart/2005/8/layout/process5"/>
    <dgm:cxn modelId="{81C75E9F-938A-4590-91F0-E897C3AAF243}" type="presParOf" srcId="{A4D33915-3AF9-4BC2-A5CA-BE700A814F30}" destId="{35259AF8-FF17-492B-88AE-1628A40423A4}" srcOrd="0" destOrd="0" presId="urn:microsoft.com/office/officeart/2005/8/layout/process5"/>
    <dgm:cxn modelId="{9CE0A024-18F1-4876-AB55-64AF78960857}" type="presParOf" srcId="{EF1A76E3-EFC4-4E20-9CF6-3DC1C9AAA326}" destId="{38AB1CCF-77F4-492B-9C87-2D4E6897F243}" srcOrd="8" destOrd="0" presId="urn:microsoft.com/office/officeart/2005/8/layout/process5"/>
    <dgm:cxn modelId="{E6115E34-FDDF-44EC-965E-3CFB99557ACF}" type="presParOf" srcId="{EF1A76E3-EFC4-4E20-9CF6-3DC1C9AAA326}" destId="{6DCE34C4-2ABA-448A-8EED-9A70F92E21EE}" srcOrd="9" destOrd="0" presId="urn:microsoft.com/office/officeart/2005/8/layout/process5"/>
    <dgm:cxn modelId="{7BDA4369-32A4-418C-B7D3-6F672B25695C}" type="presParOf" srcId="{6DCE34C4-2ABA-448A-8EED-9A70F92E21EE}" destId="{D4CB9CDB-EFDF-4B84-8577-14FFED0E74D2}" srcOrd="0" destOrd="0" presId="urn:microsoft.com/office/officeart/2005/8/layout/process5"/>
    <dgm:cxn modelId="{476D3F88-0E93-4A83-BA18-FF7891E3F5F1}" type="presParOf" srcId="{EF1A76E3-EFC4-4E20-9CF6-3DC1C9AAA326}" destId="{67560960-9A13-4AE7-A7F6-A28E67C5B3C0}" srcOrd="10" destOrd="0" presId="urn:microsoft.com/office/officeart/2005/8/layout/process5"/>
    <dgm:cxn modelId="{7CAB5BCD-4505-4603-BCEB-D3EA097EF2E8}" type="presParOf" srcId="{EF1A76E3-EFC4-4E20-9CF6-3DC1C9AAA326}" destId="{24ECA35E-2FDE-4B98-A0D3-C2AF4685AF72}" srcOrd="11" destOrd="0" presId="urn:microsoft.com/office/officeart/2005/8/layout/process5"/>
    <dgm:cxn modelId="{918B70FF-4F0B-42C7-9D47-6BA7F7363CC2}" type="presParOf" srcId="{24ECA35E-2FDE-4B98-A0D3-C2AF4685AF72}" destId="{45551D4F-4F35-488F-8D5E-B90BC37B8514}" srcOrd="0" destOrd="0" presId="urn:microsoft.com/office/officeart/2005/8/layout/process5"/>
    <dgm:cxn modelId="{F9327C07-7F85-4F6B-AC54-78F6FE6EE67A}" type="presParOf" srcId="{EF1A76E3-EFC4-4E20-9CF6-3DC1C9AAA326}" destId="{635DEBCD-A241-4473-A594-37E4F6C0A508}" srcOrd="12" destOrd="0" presId="urn:microsoft.com/office/officeart/2005/8/layout/process5"/>
    <dgm:cxn modelId="{4F9CB8A2-E0FA-4709-9C68-E7A0D45F4674}" type="presParOf" srcId="{EF1A76E3-EFC4-4E20-9CF6-3DC1C9AAA326}" destId="{6AD3197B-2B9C-4CB1-97F8-33E9D501F8FC}" srcOrd="13" destOrd="0" presId="urn:microsoft.com/office/officeart/2005/8/layout/process5"/>
    <dgm:cxn modelId="{8D92D43F-9876-4B20-BF0B-D2653D0EC02F}" type="presParOf" srcId="{6AD3197B-2B9C-4CB1-97F8-33E9D501F8FC}" destId="{76A4E2B1-0544-4C65-B6C8-4EB5E71A2E98}" srcOrd="0" destOrd="0" presId="urn:microsoft.com/office/officeart/2005/8/layout/process5"/>
    <dgm:cxn modelId="{1DBEC9EF-21E6-46EF-B559-18DEDE732B6D}" type="presParOf" srcId="{EF1A76E3-EFC4-4E20-9CF6-3DC1C9AAA326}" destId="{08DAE602-1484-465C-89C1-E66C6ECEC585}" srcOrd="14" destOrd="0" presId="urn:microsoft.com/office/officeart/2005/8/layout/process5"/>
    <dgm:cxn modelId="{750CDBEF-2875-4247-B69C-66D31B2A360C}" type="presParOf" srcId="{EF1A76E3-EFC4-4E20-9CF6-3DC1C9AAA326}" destId="{7E619452-65A6-430C-85BA-4DE1342EE04E}" srcOrd="15" destOrd="0" presId="urn:microsoft.com/office/officeart/2005/8/layout/process5"/>
    <dgm:cxn modelId="{83689224-EF7B-40FB-9CB7-4D898A891A69}" type="presParOf" srcId="{7E619452-65A6-430C-85BA-4DE1342EE04E}" destId="{21E459E1-9A56-4D2A-B329-3E9E77050D6D}" srcOrd="0" destOrd="0" presId="urn:microsoft.com/office/officeart/2005/8/layout/process5"/>
    <dgm:cxn modelId="{D3F4E102-23F1-454C-A0C7-3793C9F84674}" type="presParOf" srcId="{EF1A76E3-EFC4-4E20-9CF6-3DC1C9AAA326}" destId="{C78DADBE-DDEC-4E59-8545-177893DC90AC}" srcOrd="16" destOrd="0" presId="urn:microsoft.com/office/officeart/2005/8/layout/process5"/>
    <dgm:cxn modelId="{9D2D8C80-8457-4903-B3A4-C55F096543E8}" type="presParOf" srcId="{EF1A76E3-EFC4-4E20-9CF6-3DC1C9AAA326}" destId="{A30A9B56-9B19-4FF0-AD8B-6CB132F9DC97}" srcOrd="17" destOrd="0" presId="urn:microsoft.com/office/officeart/2005/8/layout/process5"/>
    <dgm:cxn modelId="{93B51305-F12F-4F25-866D-BFC882495C72}" type="presParOf" srcId="{A30A9B56-9B19-4FF0-AD8B-6CB132F9DC97}" destId="{386ABBEE-2D99-4700-AB5B-1B8CB5EAED56}" srcOrd="0" destOrd="0" presId="urn:microsoft.com/office/officeart/2005/8/layout/process5"/>
    <dgm:cxn modelId="{1C617A57-7BAC-40F8-AFBA-AE0545987DF6}" type="presParOf" srcId="{EF1A76E3-EFC4-4E20-9CF6-3DC1C9AAA326}" destId="{B962B01E-29EF-406A-924A-5B1C20D1AAAA}" srcOrd="18" destOrd="0" presId="urn:microsoft.com/office/officeart/2005/8/layout/process5"/>
    <dgm:cxn modelId="{1B07629E-0704-45E7-A6F3-3CD3692E3A26}" type="presParOf" srcId="{EF1A76E3-EFC4-4E20-9CF6-3DC1C9AAA326}" destId="{81305DF3-1344-4313-BF7C-31F78E7B490F}" srcOrd="19" destOrd="0" presId="urn:microsoft.com/office/officeart/2005/8/layout/process5"/>
    <dgm:cxn modelId="{D90FC94E-3935-4938-9049-5B31D2B7D8F7}" type="presParOf" srcId="{81305DF3-1344-4313-BF7C-31F78E7B490F}" destId="{A6C3B27F-4648-485E-92ED-8323CBA2E056}" srcOrd="0" destOrd="0" presId="urn:microsoft.com/office/officeart/2005/8/layout/process5"/>
    <dgm:cxn modelId="{B4689C3C-86B1-470A-AE99-63A56BFB983F}" type="presParOf" srcId="{EF1A76E3-EFC4-4E20-9CF6-3DC1C9AAA326}" destId="{48064757-2D30-4D55-B77F-8613766E074B}" srcOrd="20" destOrd="0" presId="urn:microsoft.com/office/officeart/2005/8/layout/process5"/>
    <dgm:cxn modelId="{AD426620-731A-4705-87A0-D06E9F6ED104}" type="presParOf" srcId="{EF1A76E3-EFC4-4E20-9CF6-3DC1C9AAA326}" destId="{3E2E6031-6C0D-4022-83E0-5CBCA33FEF6B}" srcOrd="21" destOrd="0" presId="urn:microsoft.com/office/officeart/2005/8/layout/process5"/>
    <dgm:cxn modelId="{7C887840-FBC1-4D98-9675-34614487DCF1}" type="presParOf" srcId="{3E2E6031-6C0D-4022-83E0-5CBCA33FEF6B}" destId="{80BBE4D7-EEBB-42D9-9026-BF27E9F0B29A}" srcOrd="0" destOrd="0" presId="urn:microsoft.com/office/officeart/2005/8/layout/process5"/>
    <dgm:cxn modelId="{279C3EB7-F325-482C-92BA-CC3B4DEAA4B0}" type="presParOf" srcId="{EF1A76E3-EFC4-4E20-9CF6-3DC1C9AAA326}" destId="{0DB32538-B31F-424C-B30E-7A50C4D54A74}" srcOrd="22" destOrd="0" presId="urn:microsoft.com/office/officeart/2005/8/layout/process5"/>
    <dgm:cxn modelId="{045DB73C-0D84-417B-BB5D-4FEF5ABA34F6}" type="presParOf" srcId="{EF1A76E3-EFC4-4E20-9CF6-3DC1C9AAA326}" destId="{E1CDA3CE-41C4-44D2-936E-51F6C5E8759C}" srcOrd="23" destOrd="0" presId="urn:microsoft.com/office/officeart/2005/8/layout/process5"/>
    <dgm:cxn modelId="{D94D956A-B93F-4C7F-9C94-D7801DB9914F}" type="presParOf" srcId="{E1CDA3CE-41C4-44D2-936E-51F6C5E8759C}" destId="{F80C9497-0923-4303-8A53-DA4A9814EBB8}" srcOrd="0" destOrd="0" presId="urn:microsoft.com/office/officeart/2005/8/layout/process5"/>
    <dgm:cxn modelId="{98FF24C9-56D8-48E9-A126-72FEE3BCAF7F}" type="presParOf" srcId="{EF1A76E3-EFC4-4E20-9CF6-3DC1C9AAA326}" destId="{112C3F2E-177C-491A-A504-6F6C2AF4312A}" srcOrd="24" destOrd="0" presId="urn:microsoft.com/office/officeart/2005/8/layout/process5"/>
    <dgm:cxn modelId="{59A52CF7-8370-4230-AFB2-F1F573DB7387}" type="presParOf" srcId="{EF1A76E3-EFC4-4E20-9CF6-3DC1C9AAA326}" destId="{4BB2E034-78AD-4D27-A68E-CDF37725A683}" srcOrd="25" destOrd="0" presId="urn:microsoft.com/office/officeart/2005/8/layout/process5"/>
    <dgm:cxn modelId="{6D3C5644-F1D8-4789-9EDC-30F7531BEB77}" type="presParOf" srcId="{4BB2E034-78AD-4D27-A68E-CDF37725A683}" destId="{9C7C8C07-B9C1-41FD-A829-65F3F7DBF2C8}" srcOrd="0" destOrd="0" presId="urn:microsoft.com/office/officeart/2005/8/layout/process5"/>
    <dgm:cxn modelId="{0AF2A657-A875-4377-B006-6B98DF267564}" type="presParOf" srcId="{EF1A76E3-EFC4-4E20-9CF6-3DC1C9AAA326}" destId="{FEDC2BDD-D873-4C45-9E91-128A95641752}" srcOrd="2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0AD4B-BAF7-4373-BDB7-D28054F5B29A}">
      <dsp:nvSpPr>
        <dsp:cNvPr id="0" name=""/>
        <dsp:cNvSpPr/>
      </dsp:nvSpPr>
      <dsp:spPr>
        <a:xfrm>
          <a:off x="587402" y="0"/>
          <a:ext cx="9129254" cy="5705784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8C18ED-F26E-46C0-A0AA-7943DAFD0677}">
      <dsp:nvSpPr>
        <dsp:cNvPr id="0" name=""/>
        <dsp:cNvSpPr/>
      </dsp:nvSpPr>
      <dsp:spPr>
        <a:xfrm>
          <a:off x="1746818" y="3938132"/>
          <a:ext cx="237360" cy="2373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BCC1A4-C4CE-4053-A2D5-FD10C4A581E2}">
      <dsp:nvSpPr>
        <dsp:cNvPr id="0" name=""/>
        <dsp:cNvSpPr/>
      </dsp:nvSpPr>
      <dsp:spPr>
        <a:xfrm>
          <a:off x="2127686" y="4056812"/>
          <a:ext cx="2202884" cy="1648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72" tIns="0" rIns="0" bIns="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วิจัยและพัฒนาชุมชน</a:t>
          </a:r>
          <a:endParaRPr lang="en-US" sz="4600" b="1" kern="1200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127686" y="4056812"/>
        <a:ext cx="2202884" cy="1648971"/>
      </dsp:txXfrm>
    </dsp:sp>
    <dsp:sp modelId="{0D7EFE20-A981-4005-93E4-21B7440CF8AA}">
      <dsp:nvSpPr>
        <dsp:cNvPr id="0" name=""/>
        <dsp:cNvSpPr/>
      </dsp:nvSpPr>
      <dsp:spPr>
        <a:xfrm>
          <a:off x="3841981" y="2387300"/>
          <a:ext cx="429074" cy="4290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D34D3-E88D-4BFE-AD73-11584CBAB0CE}">
      <dsp:nvSpPr>
        <dsp:cNvPr id="0" name=""/>
        <dsp:cNvSpPr/>
      </dsp:nvSpPr>
      <dsp:spPr>
        <a:xfrm>
          <a:off x="4056519" y="2601837"/>
          <a:ext cx="2191021" cy="31039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358" tIns="0" rIns="0" bIns="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สังคมอัจฉริยะ</a:t>
          </a:r>
          <a:endParaRPr lang="en-US" sz="4600" b="1" kern="1200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056519" y="2601837"/>
        <a:ext cx="2191021" cy="3103946"/>
      </dsp:txXfrm>
    </dsp:sp>
    <dsp:sp modelId="{C54EF727-F922-4F09-8100-D32F53643CFE}">
      <dsp:nvSpPr>
        <dsp:cNvPr id="0" name=""/>
        <dsp:cNvSpPr/>
      </dsp:nvSpPr>
      <dsp:spPr>
        <a:xfrm>
          <a:off x="6361656" y="1443563"/>
          <a:ext cx="593401" cy="593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289B7-A0A9-45B2-ACB2-2ACEECFC43DD}">
      <dsp:nvSpPr>
        <dsp:cNvPr id="0" name=""/>
        <dsp:cNvSpPr/>
      </dsp:nvSpPr>
      <dsp:spPr>
        <a:xfrm>
          <a:off x="6940746" y="1740264"/>
          <a:ext cx="2453527" cy="3965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4431" tIns="0" rIns="0" bIns="0" numCol="1" spcCol="1270" anchor="t" anchorCtr="0">
          <a:noAutofit/>
        </a:bodyPr>
        <a:lstStyle/>
        <a:p>
          <a:pPr lvl="0" algn="l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600" b="1" kern="1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ความอยู่ดีมีสุข</a:t>
          </a:r>
          <a:endParaRPr lang="en-US" sz="4600" b="1" kern="1200" dirty="0">
            <a:solidFill>
              <a:schemeClr val="bg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940746" y="1740264"/>
        <a:ext cx="2453527" cy="3965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9BBA0A-91D7-41CB-AB7C-9A67D2B7F6A0}">
      <dsp:nvSpPr>
        <dsp:cNvPr id="0" name=""/>
        <dsp:cNvSpPr/>
      </dsp:nvSpPr>
      <dsp:spPr>
        <a:xfrm>
          <a:off x="271994" y="353625"/>
          <a:ext cx="4435904" cy="4481806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Social Lab</a:t>
          </a:r>
          <a:r>
            <a:rPr lang="en-US" sz="34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  </a:t>
          </a:r>
          <a:r>
            <a:rPr lang="th-TH" sz="3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คือ  พื้นที่การเรียนรู้ฝึกปฏิบัติ ทดลอง  และวิจัยภาคสนามอย่างเป็นองค์รวม (</a:t>
          </a:r>
          <a:r>
            <a:rPr lang="en-US" sz="340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Holistic Approach)</a:t>
          </a:r>
        </a:p>
      </dsp:txBody>
      <dsp:txXfrm>
        <a:off x="921617" y="1009970"/>
        <a:ext cx="3136658" cy="3169116"/>
      </dsp:txXfrm>
    </dsp:sp>
    <dsp:sp modelId="{8C240DFA-E41B-4C49-8EB5-681620EAD2DF}">
      <dsp:nvSpPr>
        <dsp:cNvPr id="0" name=""/>
        <dsp:cNvSpPr/>
      </dsp:nvSpPr>
      <dsp:spPr>
        <a:xfrm>
          <a:off x="4233997" y="61348"/>
          <a:ext cx="3987432" cy="3751980"/>
        </a:xfrm>
        <a:prstGeom prst="ellipse">
          <a:avLst/>
        </a:prstGeom>
        <a:solidFill>
          <a:schemeClr val="accent5">
            <a:shade val="80000"/>
            <a:alpha val="50000"/>
            <a:hueOff val="-28"/>
            <a:satOff val="6008"/>
            <a:lumOff val="2890"/>
            <a:alphaOff val="-15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องค์ประกอบที่  </a:t>
          </a:r>
          <a:r>
            <a:rPr lang="en-US" sz="28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1  </a:t>
          </a:r>
          <a:r>
            <a:rPr lang="th-TH" sz="2800" b="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มีคนอยู่ในพื้นที่และมีนักศึกษา  อาจารย์ และนักวิชาการที่พร้อม</a:t>
          </a:r>
          <a:r>
            <a:rPr lang="th-TH" sz="28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สร้างองค์ความรู้และกระบวนการเรียนรู้</a:t>
          </a:r>
          <a:r>
            <a:rPr lang="th-TH" sz="2800" b="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อย่างต่อเนื่อง</a:t>
          </a:r>
          <a:endParaRPr lang="en-US" sz="2800" b="0" kern="1200" dirty="0">
            <a:solidFill>
              <a:schemeClr val="tx1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817943" y="610813"/>
        <a:ext cx="2819540" cy="2653050"/>
      </dsp:txXfrm>
    </dsp:sp>
    <dsp:sp modelId="{5AA3251F-BD25-4F58-A863-72A359018D57}">
      <dsp:nvSpPr>
        <dsp:cNvPr id="0" name=""/>
        <dsp:cNvSpPr/>
      </dsp:nvSpPr>
      <dsp:spPr>
        <a:xfrm>
          <a:off x="3693324" y="3218050"/>
          <a:ext cx="2977341" cy="3008963"/>
        </a:xfrm>
        <a:prstGeom prst="ellipse">
          <a:avLst/>
        </a:prstGeom>
        <a:solidFill>
          <a:schemeClr val="accent5">
            <a:shade val="80000"/>
            <a:alpha val="50000"/>
            <a:hueOff val="-57"/>
            <a:satOff val="12015"/>
            <a:lumOff val="5780"/>
            <a:alphaOff val="-3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18000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องค์ประกอบที่ </a:t>
          </a:r>
          <a:r>
            <a:rPr lang="en-US" sz="28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 </a:t>
          </a:r>
          <a:r>
            <a:rPr lang="th-TH" sz="2800" b="0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มีการกำหนดประเด็นให้ศึกษา  ทดลอง  วิจัย และ</a:t>
          </a:r>
          <a:r>
            <a:rPr lang="th-TH" sz="2800" b="1" kern="12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เรียนรู้ร่วมกัน</a:t>
          </a:r>
          <a:endParaRPr lang="en-US" sz="2800" b="1" kern="1200" dirty="0">
            <a:solidFill>
              <a:srgbClr val="FF0000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129345" y="3658702"/>
        <a:ext cx="2105299" cy="21276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73A010-0CB5-4A04-8852-378AF2B20352}">
      <dsp:nvSpPr>
        <dsp:cNvPr id="0" name=""/>
        <dsp:cNvSpPr/>
      </dsp:nvSpPr>
      <dsp:spPr>
        <a:xfrm rot="5400000">
          <a:off x="-191359" y="229247"/>
          <a:ext cx="1275731" cy="893012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</a:t>
          </a:r>
        </a:p>
      </dsp:txBody>
      <dsp:txXfrm rot="-5400000">
        <a:off x="1" y="484393"/>
        <a:ext cx="893012" cy="382719"/>
      </dsp:txXfrm>
    </dsp:sp>
    <dsp:sp modelId="{CB48E8EE-16B1-47B0-83FA-15F270D63913}">
      <dsp:nvSpPr>
        <dsp:cNvPr id="0" name=""/>
        <dsp:cNvSpPr/>
      </dsp:nvSpPr>
      <dsp:spPr>
        <a:xfrm rot="5400000">
          <a:off x="2816536" y="-1885636"/>
          <a:ext cx="829661" cy="4676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th-TH" sz="2800" b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การศึกษาชุมชน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893013" y="78388"/>
        <a:ext cx="4636208" cy="748659"/>
      </dsp:txXfrm>
    </dsp:sp>
    <dsp:sp modelId="{9696B07E-9606-4343-BAC5-AE5AEFCA5379}">
      <dsp:nvSpPr>
        <dsp:cNvPr id="0" name=""/>
        <dsp:cNvSpPr/>
      </dsp:nvSpPr>
      <dsp:spPr>
        <a:xfrm rot="5400000">
          <a:off x="-191359" y="1371451"/>
          <a:ext cx="1275731" cy="893012"/>
        </a:xfrm>
        <a:prstGeom prst="chevron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accent5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</a:t>
          </a:r>
        </a:p>
      </dsp:txBody>
      <dsp:txXfrm rot="-5400000">
        <a:off x="1" y="1626597"/>
        <a:ext cx="893012" cy="382719"/>
      </dsp:txXfrm>
    </dsp:sp>
    <dsp:sp modelId="{D263395E-7821-4F2F-8729-DE066CE9DE33}">
      <dsp:nvSpPr>
        <dsp:cNvPr id="0" name=""/>
        <dsp:cNvSpPr/>
      </dsp:nvSpPr>
      <dsp:spPr>
        <a:xfrm rot="5400000">
          <a:off x="2816754" y="-743650"/>
          <a:ext cx="829225" cy="4676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th-TH" sz="2800" b="0" kern="1200">
              <a:latin typeface="TH SarabunPSK" panose="020B0500040200020003" pitchFamily="34" charset="-34"/>
              <a:cs typeface="TH SarabunPSK" panose="020B0500040200020003" pitchFamily="34" charset="-34"/>
            </a:rPr>
            <a:t>การวิเคราะห์ปัญหาชุมชน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893013" y="1220570"/>
        <a:ext cx="4636230" cy="748267"/>
      </dsp:txXfrm>
    </dsp:sp>
    <dsp:sp modelId="{F7674F6E-9072-445C-9CA3-52CAA16898B1}">
      <dsp:nvSpPr>
        <dsp:cNvPr id="0" name=""/>
        <dsp:cNvSpPr/>
      </dsp:nvSpPr>
      <dsp:spPr>
        <a:xfrm rot="5400000">
          <a:off x="-191359" y="2675433"/>
          <a:ext cx="1275731" cy="893012"/>
        </a:xfrm>
        <a:prstGeom prst="chevron">
          <a:avLst/>
        </a:prstGeom>
        <a:solidFill>
          <a:schemeClr val="accent5">
            <a:shade val="50000"/>
            <a:hueOff val="334258"/>
            <a:satOff val="8955"/>
            <a:lumOff val="39453"/>
            <a:alphaOff val="0"/>
          </a:schemeClr>
        </a:solidFill>
        <a:ln w="12700" cap="flat" cmpd="sng" algn="ctr">
          <a:solidFill>
            <a:schemeClr val="accent5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3</a:t>
          </a:r>
        </a:p>
      </dsp:txBody>
      <dsp:txXfrm rot="-5400000">
        <a:off x="1" y="2930579"/>
        <a:ext cx="893012" cy="382719"/>
      </dsp:txXfrm>
    </dsp:sp>
    <dsp:sp modelId="{FE23CFB3-86DD-4660-BF1C-8A2C68C640C8}">
      <dsp:nvSpPr>
        <dsp:cNvPr id="0" name=""/>
        <dsp:cNvSpPr/>
      </dsp:nvSpPr>
      <dsp:spPr>
        <a:xfrm rot="5400000">
          <a:off x="2654976" y="560331"/>
          <a:ext cx="1152781" cy="4676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334258"/>
              <a:satOff val="8955"/>
              <a:lumOff val="394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lvl="1" indent="-28575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th-TH" sz="2800" b="0" kern="1200">
              <a:latin typeface="TH SarabunPSK" panose="020B0500040200020003" pitchFamily="34" charset="-34"/>
              <a:cs typeface="TH SarabunPSK" panose="020B0500040200020003" pitchFamily="34" charset="-34"/>
            </a:rPr>
            <a:t>การจัดลำดับปัญหาและความต้องการของชุมชน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893012" y="2378569"/>
        <a:ext cx="4620435" cy="1040233"/>
      </dsp:txXfrm>
    </dsp:sp>
    <dsp:sp modelId="{5B89EE8D-B917-489D-ABEB-BAEA76D62864}">
      <dsp:nvSpPr>
        <dsp:cNvPr id="0" name=""/>
        <dsp:cNvSpPr/>
      </dsp:nvSpPr>
      <dsp:spPr>
        <a:xfrm rot="5400000">
          <a:off x="-191359" y="3995651"/>
          <a:ext cx="1275731" cy="893012"/>
        </a:xfrm>
        <a:prstGeom prst="chevron">
          <a:avLst/>
        </a:prstGeom>
        <a:solidFill>
          <a:schemeClr val="accent5">
            <a:shade val="50000"/>
            <a:hueOff val="167129"/>
            <a:satOff val="4478"/>
            <a:lumOff val="19726"/>
            <a:alphaOff val="0"/>
          </a:schemeClr>
        </a:solidFill>
        <a:ln w="12700" cap="flat" cmpd="sng" algn="ctr">
          <a:solidFill>
            <a:schemeClr val="accent5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4</a:t>
          </a:r>
        </a:p>
      </dsp:txBody>
      <dsp:txXfrm rot="-5400000">
        <a:off x="1" y="4250797"/>
        <a:ext cx="893012" cy="382719"/>
      </dsp:txXfrm>
    </dsp:sp>
    <dsp:sp modelId="{983507A6-BE59-4C72-A37C-600848AC9B8C}">
      <dsp:nvSpPr>
        <dsp:cNvPr id="0" name=""/>
        <dsp:cNvSpPr/>
      </dsp:nvSpPr>
      <dsp:spPr>
        <a:xfrm rot="5400000">
          <a:off x="2638740" y="1880549"/>
          <a:ext cx="1185253" cy="467670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167129"/>
              <a:satOff val="4478"/>
              <a:lumOff val="197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lvl="1" indent="-28575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th-TH" sz="2800" b="0" kern="1200">
              <a:latin typeface="TH SarabunPSK" panose="020B0500040200020003" pitchFamily="34" charset="-34"/>
              <a:cs typeface="TH SarabunPSK" panose="020B0500040200020003" pitchFamily="34" charset="-34"/>
            </a:rPr>
            <a:t>การวางแผนและโครงการเพื่อพัฒนาชุมชน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893013" y="3684136"/>
        <a:ext cx="4618850" cy="1069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29F96-4CD9-4C89-9732-803258A8FA85}">
      <dsp:nvSpPr>
        <dsp:cNvPr id="0" name=""/>
        <dsp:cNvSpPr/>
      </dsp:nvSpPr>
      <dsp:spPr>
        <a:xfrm rot="5400000">
          <a:off x="-206628" y="215242"/>
          <a:ext cx="1377520" cy="964264"/>
        </a:xfrm>
        <a:prstGeom prst="chevron">
          <a:avLst/>
        </a:prstGeom>
        <a:solidFill>
          <a:schemeClr val="accent5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5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490746"/>
        <a:ext cx="964264" cy="413256"/>
      </dsp:txXfrm>
    </dsp:sp>
    <dsp:sp modelId="{9F2130F2-429C-4F94-B70C-4180E4BFD9D9}">
      <dsp:nvSpPr>
        <dsp:cNvPr id="0" name=""/>
        <dsp:cNvSpPr/>
      </dsp:nvSpPr>
      <dsp:spPr>
        <a:xfrm rot="5400000">
          <a:off x="2646551" y="-1673673"/>
          <a:ext cx="895859" cy="42604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th-TH" sz="2800" b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การดำเนินงานพัฒนาชุมชน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964264" y="52346"/>
        <a:ext cx="4216701" cy="808395"/>
      </dsp:txXfrm>
    </dsp:sp>
    <dsp:sp modelId="{919091B6-2A06-402A-B31F-44C63805767F}">
      <dsp:nvSpPr>
        <dsp:cNvPr id="0" name=""/>
        <dsp:cNvSpPr/>
      </dsp:nvSpPr>
      <dsp:spPr>
        <a:xfrm rot="5400000">
          <a:off x="-206628" y="1402269"/>
          <a:ext cx="1377520" cy="964264"/>
        </a:xfrm>
        <a:prstGeom prst="chevron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6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1677773"/>
        <a:ext cx="964264" cy="413256"/>
      </dsp:txXfrm>
    </dsp:sp>
    <dsp:sp modelId="{D3622A3A-A6E7-420F-A31D-DF070AC1BFC7}">
      <dsp:nvSpPr>
        <dsp:cNvPr id="0" name=""/>
        <dsp:cNvSpPr/>
      </dsp:nvSpPr>
      <dsp:spPr>
        <a:xfrm rot="5400000">
          <a:off x="2646787" y="-486881"/>
          <a:ext cx="895388" cy="42604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100000"/>
            </a:lnSpc>
            <a:spcBef>
              <a:spcPct val="0"/>
            </a:spcBef>
            <a:spcAft>
              <a:spcPct val="15000"/>
            </a:spcAft>
            <a:buFontTx/>
            <a:buChar char="••"/>
          </a:pPr>
          <a:r>
            <a:rPr lang="th-TH" sz="2800" b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การประเมินผลงาน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964265" y="1239350"/>
        <a:ext cx="4216724" cy="807970"/>
      </dsp:txXfrm>
    </dsp:sp>
    <dsp:sp modelId="{E234B8EA-510C-441C-92C7-62E5522F97D1}">
      <dsp:nvSpPr>
        <dsp:cNvPr id="0" name=""/>
        <dsp:cNvSpPr/>
      </dsp:nvSpPr>
      <dsp:spPr>
        <a:xfrm rot="5400000">
          <a:off x="-206628" y="2694182"/>
          <a:ext cx="1377520" cy="964264"/>
        </a:xfrm>
        <a:prstGeom prst="chevron">
          <a:avLst/>
        </a:prstGeom>
        <a:solidFill>
          <a:schemeClr val="accent5">
            <a:shade val="50000"/>
            <a:hueOff val="222839"/>
            <a:satOff val="5970"/>
            <a:lumOff val="26302"/>
            <a:alphaOff val="0"/>
          </a:schemeClr>
        </a:solidFill>
        <a:ln w="1270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>
              <a:latin typeface="TH SarabunPSK" panose="020B0500040200020003" pitchFamily="34" charset="-34"/>
              <a:cs typeface="TH SarabunPSK" panose="020B0500040200020003" pitchFamily="34" charset="-34"/>
            </a:rPr>
            <a:t>7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0" y="2969686"/>
        <a:ext cx="964264" cy="413256"/>
      </dsp:txXfrm>
    </dsp:sp>
    <dsp:sp modelId="{30B8250D-3689-4F59-8440-459E99802F99}">
      <dsp:nvSpPr>
        <dsp:cNvPr id="0" name=""/>
        <dsp:cNvSpPr/>
      </dsp:nvSpPr>
      <dsp:spPr>
        <a:xfrm rot="5400000">
          <a:off x="2541901" y="805031"/>
          <a:ext cx="1105159" cy="426043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50000"/>
              <a:hueOff val="222839"/>
              <a:satOff val="5970"/>
              <a:lumOff val="263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lvl="1" indent="-285750" algn="l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FontTx/>
            <a:buChar char="••"/>
          </a:pPr>
          <a:r>
            <a:rPr lang="th-TH" sz="2800" b="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การทบทวนเพื่อแก้ไขปัญหาและอุปสรรค</a:t>
          </a:r>
          <a:endParaRPr lang="en-US" sz="2800" b="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964265" y="2436617"/>
        <a:ext cx="4206484" cy="9972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3BC436-C033-42F3-B26C-5318B8E0EA7A}">
      <dsp:nvSpPr>
        <dsp:cNvPr id="0" name=""/>
        <dsp:cNvSpPr/>
      </dsp:nvSpPr>
      <dsp:spPr>
        <a:xfrm>
          <a:off x="1231049" y="144254"/>
          <a:ext cx="2572597" cy="2572597"/>
        </a:xfrm>
        <a:prstGeom prst="ellipse">
          <a:avLst/>
        </a:prstGeom>
        <a:solidFill>
          <a:schemeClr val="accent4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133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th-TH" sz="4800" b="1" kern="1200" dirty="0">
            <a:solidFill>
              <a:schemeClr val="tx2"/>
            </a:solidFill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lvl="0" algn="ctr" defTabSz="2133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4800" b="1" kern="1200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วิจัย</a:t>
          </a:r>
        </a:p>
      </dsp:txBody>
      <dsp:txXfrm>
        <a:off x="1574062" y="594458"/>
        <a:ext cx="1886571" cy="1157669"/>
      </dsp:txXfrm>
    </dsp:sp>
    <dsp:sp modelId="{27E3C376-28A5-4E83-B72C-7E019361238E}">
      <dsp:nvSpPr>
        <dsp:cNvPr id="0" name=""/>
        <dsp:cNvSpPr/>
      </dsp:nvSpPr>
      <dsp:spPr>
        <a:xfrm>
          <a:off x="3383370" y="200671"/>
          <a:ext cx="2572597" cy="2572597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l" defTabSz="2133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4800" b="1" kern="1200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บริการ</a:t>
          </a:r>
        </a:p>
      </dsp:txBody>
      <dsp:txXfrm>
        <a:off x="4170156" y="865258"/>
        <a:ext cx="1543558" cy="1414928"/>
      </dsp:txXfrm>
    </dsp:sp>
    <dsp:sp modelId="{9D89AE67-D39A-4B27-B429-E5A0AA2257F0}">
      <dsp:nvSpPr>
        <dsp:cNvPr id="0" name=""/>
        <dsp:cNvSpPr/>
      </dsp:nvSpPr>
      <dsp:spPr>
        <a:xfrm>
          <a:off x="2408904" y="1856558"/>
          <a:ext cx="2572597" cy="2572597"/>
        </a:xfrm>
        <a:prstGeom prst="ellipse">
          <a:avLst/>
        </a:prstGeom>
        <a:solidFill>
          <a:srgbClr val="FFCC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r" defTabSz="2133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th-TH" sz="4800" b="1" kern="1200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การเรียนการสอน</a:t>
          </a:r>
        </a:p>
      </dsp:txBody>
      <dsp:txXfrm>
        <a:off x="2651157" y="2521145"/>
        <a:ext cx="1543558" cy="141492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519ED-59F5-44BD-A784-EA623BCDCCF3}">
      <dsp:nvSpPr>
        <dsp:cNvPr id="0" name=""/>
        <dsp:cNvSpPr/>
      </dsp:nvSpPr>
      <dsp:spPr>
        <a:xfrm>
          <a:off x="124447" y="322100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การศึกษาความหลากหลายผักพื้นบ้านอีสาน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50496" y="348149"/>
        <a:ext cx="1430205" cy="837284"/>
      </dsp:txXfrm>
    </dsp:sp>
    <dsp:sp modelId="{84604ECC-568D-4E9C-A005-2B47FA9EC7F8}">
      <dsp:nvSpPr>
        <dsp:cNvPr id="0" name=""/>
        <dsp:cNvSpPr/>
      </dsp:nvSpPr>
      <dsp:spPr>
        <a:xfrm>
          <a:off x="1737194" y="582985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737194" y="656507"/>
        <a:ext cx="219974" cy="220567"/>
      </dsp:txXfrm>
    </dsp:sp>
    <dsp:sp modelId="{689BFA39-C5D7-4BCF-A479-81CE2D271DB1}">
      <dsp:nvSpPr>
        <dsp:cNvPr id="0" name=""/>
        <dsp:cNvSpPr/>
      </dsp:nvSpPr>
      <dsp:spPr>
        <a:xfrm>
          <a:off x="2199673" y="322100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การวิจัยและพัฒนาน้ำหมากเม่าเข้มข้น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225722" y="348149"/>
        <a:ext cx="1430205" cy="837284"/>
      </dsp:txXfrm>
    </dsp:sp>
    <dsp:sp modelId="{2F6136E8-064E-4091-8612-EC6DCFAB17A1}">
      <dsp:nvSpPr>
        <dsp:cNvPr id="0" name=""/>
        <dsp:cNvSpPr/>
      </dsp:nvSpPr>
      <dsp:spPr>
        <a:xfrm>
          <a:off x="3812419" y="582985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812419" y="656507"/>
        <a:ext cx="219974" cy="220567"/>
      </dsp:txXfrm>
    </dsp:sp>
    <dsp:sp modelId="{D62F7C63-B789-435C-AF7A-A0704DC8D452}">
      <dsp:nvSpPr>
        <dsp:cNvPr id="0" name=""/>
        <dsp:cNvSpPr/>
      </dsp:nvSpPr>
      <dsp:spPr>
        <a:xfrm>
          <a:off x="4274898" y="322100"/>
          <a:ext cx="1846506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การวิเคราะห์คุณค่าทางโภชนะของผลหมากเม่าต้นหมากเม่าของพ่อตื้อบาลา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300947" y="348149"/>
        <a:ext cx="1794408" cy="837284"/>
      </dsp:txXfrm>
    </dsp:sp>
    <dsp:sp modelId="{B7DFD2CF-4B5E-4306-BDD9-CF281266D6CC}">
      <dsp:nvSpPr>
        <dsp:cNvPr id="0" name=""/>
        <dsp:cNvSpPr/>
      </dsp:nvSpPr>
      <dsp:spPr>
        <a:xfrm>
          <a:off x="6251847" y="582985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251847" y="656507"/>
        <a:ext cx="219974" cy="220567"/>
      </dsp:txXfrm>
    </dsp:sp>
    <dsp:sp modelId="{33F1C468-9C33-4B5E-9100-E48C77636D8B}">
      <dsp:nvSpPr>
        <dsp:cNvPr id="0" name=""/>
        <dsp:cNvSpPr/>
      </dsp:nvSpPr>
      <dsp:spPr>
        <a:xfrm>
          <a:off x="6714326" y="322100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พัฒนาผลิตภัณฑ์ไวน์  น้ำผลไม้  แยม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740375" y="348149"/>
        <a:ext cx="1430205" cy="837284"/>
      </dsp:txXfrm>
    </dsp:sp>
    <dsp:sp modelId="{A4D33915-3AF9-4BC2-A5CA-BE700A814F30}">
      <dsp:nvSpPr>
        <dsp:cNvPr id="0" name=""/>
        <dsp:cNvSpPr/>
      </dsp:nvSpPr>
      <dsp:spPr>
        <a:xfrm>
          <a:off x="8327073" y="582985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8327073" y="656507"/>
        <a:ext cx="219974" cy="220567"/>
      </dsp:txXfrm>
    </dsp:sp>
    <dsp:sp modelId="{38AB1CCF-77F4-492B-9C87-2D4E6897F243}">
      <dsp:nvSpPr>
        <dsp:cNvPr id="0" name=""/>
        <dsp:cNvSpPr/>
      </dsp:nvSpPr>
      <dsp:spPr>
        <a:xfrm>
          <a:off x="8789552" y="322100"/>
          <a:ext cx="2683474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BRUSSLS EUREKA 2001 Mao wine won Bronze Prize of Research and industry innovation</a:t>
          </a:r>
        </a:p>
      </dsp:txBody>
      <dsp:txXfrm>
        <a:off x="8815601" y="348149"/>
        <a:ext cx="2631376" cy="837284"/>
      </dsp:txXfrm>
    </dsp:sp>
    <dsp:sp modelId="{6DCE34C4-2ABA-448A-8EED-9A70F92E21EE}">
      <dsp:nvSpPr>
        <dsp:cNvPr id="0" name=""/>
        <dsp:cNvSpPr/>
      </dsp:nvSpPr>
      <dsp:spPr>
        <a:xfrm rot="4076621">
          <a:off x="10258446" y="1315243"/>
          <a:ext cx="339062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10298595" y="1333240"/>
        <a:ext cx="220567" cy="237343"/>
      </dsp:txXfrm>
    </dsp:sp>
    <dsp:sp modelId="{67560960-9A13-4AE7-A7F6-A28E67C5B3C0}">
      <dsp:nvSpPr>
        <dsp:cNvPr id="0" name=""/>
        <dsp:cNvSpPr/>
      </dsp:nvSpPr>
      <dsp:spPr>
        <a:xfrm>
          <a:off x="9990722" y="1804404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โครงการ 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ติดตามคุณภาพผลิตภัณฑ์หมากเม่าสกลนคร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sp:txBody>
      <dsp:txXfrm>
        <a:off x="10016771" y="1830453"/>
        <a:ext cx="1430205" cy="837284"/>
      </dsp:txXfrm>
    </dsp:sp>
    <dsp:sp modelId="{24ECA35E-2FDE-4B98-A0D3-C2AF4685AF72}">
      <dsp:nvSpPr>
        <dsp:cNvPr id="0" name=""/>
        <dsp:cNvSpPr/>
      </dsp:nvSpPr>
      <dsp:spPr>
        <a:xfrm rot="10755952">
          <a:off x="9563717" y="2078324"/>
          <a:ext cx="301766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9654243" y="2151266"/>
        <a:ext cx="211236" cy="220567"/>
      </dsp:txXfrm>
    </dsp:sp>
    <dsp:sp modelId="{635DEBCD-A241-4473-A594-37E4F6C0A508}">
      <dsp:nvSpPr>
        <dsp:cNvPr id="0" name=""/>
        <dsp:cNvSpPr/>
      </dsp:nvSpPr>
      <dsp:spPr>
        <a:xfrm>
          <a:off x="8358157" y="1828008"/>
          <a:ext cx="1063241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งานวันหมากเม่าสกลนคร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8384206" y="1854057"/>
        <a:ext cx="1011143" cy="837284"/>
      </dsp:txXfrm>
    </dsp:sp>
    <dsp:sp modelId="{6AD3197B-2B9C-4CB1-97F8-33E9D501F8FC}">
      <dsp:nvSpPr>
        <dsp:cNvPr id="0" name=""/>
        <dsp:cNvSpPr/>
      </dsp:nvSpPr>
      <dsp:spPr>
        <a:xfrm rot="10842948">
          <a:off x="7895754" y="2078516"/>
          <a:ext cx="326781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7993784" y="2152650"/>
        <a:ext cx="228747" cy="220567"/>
      </dsp:txXfrm>
    </dsp:sp>
    <dsp:sp modelId="{08DAE602-1484-465C-89C1-E66C6ECEC585}">
      <dsp:nvSpPr>
        <dsp:cNvPr id="0" name=""/>
        <dsp:cNvSpPr/>
      </dsp:nvSpPr>
      <dsp:spPr>
        <a:xfrm>
          <a:off x="6259333" y="1804404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ก่อตั้งชมรมหมากเม่าสกลนคร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285382" y="1830453"/>
        <a:ext cx="1430205" cy="837284"/>
      </dsp:txXfrm>
    </dsp:sp>
    <dsp:sp modelId="{7E619452-65A6-430C-85BA-4DE1342EE04E}">
      <dsp:nvSpPr>
        <dsp:cNvPr id="0" name=""/>
        <dsp:cNvSpPr/>
      </dsp:nvSpPr>
      <dsp:spPr>
        <a:xfrm rot="10800000">
          <a:off x="5814642" y="2065289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5908916" y="2138811"/>
        <a:ext cx="219974" cy="220567"/>
      </dsp:txXfrm>
    </dsp:sp>
    <dsp:sp modelId="{C78DADBE-DDEC-4E59-8545-177893DC90AC}">
      <dsp:nvSpPr>
        <dsp:cNvPr id="0" name=""/>
        <dsp:cNvSpPr/>
      </dsp:nvSpPr>
      <dsp:spPr>
        <a:xfrm>
          <a:off x="2079547" y="1804404"/>
          <a:ext cx="3586864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ตั้งศูนย์เรียนรู้และถ่ายทอดเทคโนโลยีการผลิตเครื่องดื่ม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สหกรณ์การเกษตรโนนหัวช้าง จำกัด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sp:txBody>
      <dsp:txXfrm>
        <a:off x="2105596" y="1830453"/>
        <a:ext cx="3534766" cy="837284"/>
      </dsp:txXfrm>
    </dsp:sp>
    <dsp:sp modelId="{A30A9B56-9B19-4FF0-AD8B-6CB132F9DC97}">
      <dsp:nvSpPr>
        <dsp:cNvPr id="0" name=""/>
        <dsp:cNvSpPr/>
      </dsp:nvSpPr>
      <dsp:spPr>
        <a:xfrm rot="10800000">
          <a:off x="1634856" y="2065289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10800000">
        <a:off x="1729130" y="2138811"/>
        <a:ext cx="219974" cy="220567"/>
      </dsp:txXfrm>
    </dsp:sp>
    <dsp:sp modelId="{B962B01E-29EF-406A-924A-5B1C20D1AAAA}">
      <dsp:nvSpPr>
        <dsp:cNvPr id="0" name=""/>
        <dsp:cNvSpPr/>
      </dsp:nvSpPr>
      <dsp:spPr>
        <a:xfrm>
          <a:off x="4321" y="1804404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งานชิมไวน์หมากเม่า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0370" y="1830453"/>
        <a:ext cx="1430205" cy="837284"/>
      </dsp:txXfrm>
    </dsp:sp>
    <dsp:sp modelId="{81305DF3-1344-4313-BF7C-31F78E7B490F}">
      <dsp:nvSpPr>
        <dsp:cNvPr id="0" name=""/>
        <dsp:cNvSpPr/>
      </dsp:nvSpPr>
      <dsp:spPr>
        <a:xfrm rot="5400000">
          <a:off x="588349" y="2797547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 rot="-5400000">
        <a:off x="635190" y="2824228"/>
        <a:ext cx="220567" cy="219974"/>
      </dsp:txXfrm>
    </dsp:sp>
    <dsp:sp modelId="{48064757-2D30-4D55-B77F-8613766E074B}">
      <dsp:nvSpPr>
        <dsp:cNvPr id="0" name=""/>
        <dsp:cNvSpPr/>
      </dsp:nvSpPr>
      <dsp:spPr>
        <a:xfrm>
          <a:off x="4321" y="3286708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นำเสนอผลงานหมู่บ้านวิทยาศาสตร์และเทคโนโลยี 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0370" y="3312757"/>
        <a:ext cx="1430205" cy="837284"/>
      </dsp:txXfrm>
    </dsp:sp>
    <dsp:sp modelId="{3E2E6031-6C0D-4022-83E0-5CBCA33FEF6B}">
      <dsp:nvSpPr>
        <dsp:cNvPr id="0" name=""/>
        <dsp:cNvSpPr/>
      </dsp:nvSpPr>
      <dsp:spPr>
        <a:xfrm>
          <a:off x="1617068" y="3547593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617068" y="3621115"/>
        <a:ext cx="219974" cy="220567"/>
      </dsp:txXfrm>
    </dsp:sp>
    <dsp:sp modelId="{0DB32538-B31F-424C-B30E-7A50C4D54A74}">
      <dsp:nvSpPr>
        <dsp:cNvPr id="0" name=""/>
        <dsp:cNvSpPr/>
      </dsp:nvSpPr>
      <dsp:spPr>
        <a:xfrm>
          <a:off x="2079547" y="3286708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นำเสนอผลงานหมู่บ้านราชมงคล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2105596" y="3312757"/>
        <a:ext cx="1430205" cy="837284"/>
      </dsp:txXfrm>
    </dsp:sp>
    <dsp:sp modelId="{E1CDA3CE-41C4-44D2-936E-51F6C5E8759C}">
      <dsp:nvSpPr>
        <dsp:cNvPr id="0" name=""/>
        <dsp:cNvSpPr/>
      </dsp:nvSpPr>
      <dsp:spPr>
        <a:xfrm>
          <a:off x="3692294" y="3547593"/>
          <a:ext cx="314248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3692294" y="3621115"/>
        <a:ext cx="219974" cy="220567"/>
      </dsp:txXfrm>
    </dsp:sp>
    <dsp:sp modelId="{112C3F2E-177C-491A-A504-6F6C2AF4312A}">
      <dsp:nvSpPr>
        <dsp:cNvPr id="0" name=""/>
        <dsp:cNvSpPr/>
      </dsp:nvSpPr>
      <dsp:spPr>
        <a:xfrm>
          <a:off x="4154772" y="3286708"/>
          <a:ext cx="2551148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ได้รับการประกาศขึ้นทะเบียนสิ่งบ่งชี้ทางภูมิศาสตร์ 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“</a:t>
          </a: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น้ำหมากเม่าสกลนคร</a:t>
          </a:r>
          <a:r>
            <a:rPr lang="en-US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”</a:t>
          </a:r>
        </a:p>
      </dsp:txBody>
      <dsp:txXfrm>
        <a:off x="4180821" y="3312757"/>
        <a:ext cx="2499050" cy="837284"/>
      </dsp:txXfrm>
    </dsp:sp>
    <dsp:sp modelId="{4BB2E034-78AD-4D27-A68E-CDF37725A683}">
      <dsp:nvSpPr>
        <dsp:cNvPr id="0" name=""/>
        <dsp:cNvSpPr/>
      </dsp:nvSpPr>
      <dsp:spPr>
        <a:xfrm rot="21584453">
          <a:off x="6836362" y="3540524"/>
          <a:ext cx="314251" cy="367611"/>
        </a:xfrm>
        <a:prstGeom prst="rightArrow">
          <a:avLst>
            <a:gd name="adj1" fmla="val 60000"/>
            <a:gd name="adj2" fmla="val 50000"/>
          </a:avLst>
        </a:prstGeom>
        <a:solidFill>
          <a:srgbClr val="800000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836362" y="3614259"/>
        <a:ext cx="219976" cy="220567"/>
      </dsp:txXfrm>
    </dsp:sp>
    <dsp:sp modelId="{FEDC2BDD-D873-4C45-9E91-128A95641752}">
      <dsp:nvSpPr>
        <dsp:cNvPr id="0" name=""/>
        <dsp:cNvSpPr/>
      </dsp:nvSpPr>
      <dsp:spPr>
        <a:xfrm>
          <a:off x="7298843" y="3274906"/>
          <a:ext cx="1482303" cy="889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4000"/>
                <a:lumMod val="11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2000"/>
                <a:alpha val="100000"/>
                <a:lumMod val="11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จัดตั้งกองทุนวิจัยและพัฒนาหมากเม่าสกลนคร</a:t>
          </a:r>
          <a:endParaRPr lang="en-US" sz="1800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324892" y="3300955"/>
        <a:ext cx="1430205" cy="8372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22A8D-738E-4756-BEB1-89D8A800E7B0}" type="datetimeFigureOut">
              <a:rPr lang="th-TH" smtClean="0"/>
              <a:t>12/07/62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DC47B1-D5DE-49C1-93EC-4E8D2ED8ED2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741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 Regular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 Regular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53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12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940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ตัวยึดบันทึกย่อ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69CAE-F167-41DF-BADF-146787D0B51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789996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6966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471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190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171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31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039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725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24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266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30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25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66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8A9B0-80EF-A34D-B345-E2DEC5501E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2661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51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A33A96-777A-4D4A-B49B-7E96A487BE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63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56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096A9-9E83-4AD6-A463-7C19A723E2C6}" type="datetimeFigureOut">
              <a:rPr lang="th-TH" smtClean="0"/>
              <a:t>12/07/62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FD95B-3D7F-4BC4-991E-D122DF9B7BB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4188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28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69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63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3201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816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0723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28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8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3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42353" y="0"/>
            <a:ext cx="5169092" cy="48629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478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72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888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1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59144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3614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925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3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147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2663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831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621BA089-A16A-4328-8860-076352183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="" xmlns:a16="http://schemas.microsoft.com/office/drawing/2014/main" id="{882044F0-1674-4445-9FF7-CF16E80D1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4933C30C-43AF-4782-8357-1F12CFFB6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6596C8D9-FF4F-4BEA-8185-B0D3FBFA4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A82F204E-8D6A-4BB1-9534-601551FF4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28845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D342465C-583F-497C-944A-AE27E803E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F76EB793-7538-4E7D-B02B-4B03277F9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30913C79-EB75-4EA1-834F-E292F346A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DF4D2B09-B11F-4427-BE83-7A5B3C4A0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9469BD1A-40E6-4364-A614-EB48C6F1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5790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4724397"/>
            <a:ext cx="12192000" cy="21336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202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AB7445D8-7E7E-45E3-BEB3-B07DFC07A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2C592C2C-AC47-4ABE-A5F7-467F9EEDB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9566A8F5-3853-4E58-82FF-4925FB941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9E3C2D35-FA7E-4CCA-B0B7-E9373EED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0032B88A-7B6F-4709-85E8-D04B02369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21182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4D6FBACC-FF5B-4D5C-8527-1A9A92BC7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4D118E1E-0B2F-49C2-ACC9-D4ED922392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4EA38555-A016-4E65-86BE-B89C188CA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F7160B0B-C86F-4ACD-8B0B-57EDF706E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E0FC4683-7ED1-4369-BA1A-163D137A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AB9FFA3D-D288-4327-8673-DBCB83E32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339077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EB48B88-9B75-46E1-B497-8531E338A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BB85058E-C090-4C94-B778-CFC6FF3800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="" xmlns:a16="http://schemas.microsoft.com/office/drawing/2014/main" id="{91D69AE8-C1F5-4A53-867B-DA02F63DB2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="" xmlns:a16="http://schemas.microsoft.com/office/drawing/2014/main" id="{82AC0DD7-867B-45F1-8A71-D241CB2688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="" xmlns:a16="http://schemas.microsoft.com/office/drawing/2014/main" id="{CC3A32F3-9690-4977-8CC5-3F6C3354DA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="" xmlns:a16="http://schemas.microsoft.com/office/drawing/2014/main" id="{E569D8E6-9F4F-4165-9142-C53519382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="" xmlns:a16="http://schemas.microsoft.com/office/drawing/2014/main" id="{CB215225-A2E6-4F58-9EB5-75576039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="" xmlns:a16="http://schemas.microsoft.com/office/drawing/2014/main" id="{A9E39CDA-8E4B-4B2E-A83D-CB0076379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98194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01711DA5-E495-411A-A12A-4C72AD227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E565B1BD-D3BD-45F7-BB31-752DA09CC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3E8A88F4-BEDB-42AB-8216-45ABF1401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85318C4D-AF9E-4FDB-A418-DEF6AA07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95506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="" xmlns:a16="http://schemas.microsoft.com/office/drawing/2014/main" id="{6B1DE820-E7BC-4877-8182-3421B925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="" xmlns:a16="http://schemas.microsoft.com/office/drawing/2014/main" id="{82E81A72-3415-4224-8AAC-C66652F1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="" xmlns:a16="http://schemas.microsoft.com/office/drawing/2014/main" id="{9F2531AE-0822-4C6C-8AFE-F11B569FE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621541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C2349EB8-9941-4905-A691-DFA35BF6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="" xmlns:a16="http://schemas.microsoft.com/office/drawing/2014/main" id="{9B1E2B10-D874-4287-93D4-D841EC1CF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9EBD7206-6D24-4334-AD6A-AB127C84F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2B4751A4-85D5-4A8F-8E6D-2579DF91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EA85859F-5B8C-440A-A334-CD56BE934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0D03898D-AC09-4E76-8903-417A4DD1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89259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2C95063E-1BFE-4E9A-8931-87F9ED33E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="" xmlns:a16="http://schemas.microsoft.com/office/drawing/2014/main" id="{5C9DCBEF-CF42-4085-8410-90137A48C1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="" xmlns:a16="http://schemas.microsoft.com/office/drawing/2014/main" id="{FDA6E03C-43E4-4EA6-A177-787B78FEA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="" xmlns:a16="http://schemas.microsoft.com/office/drawing/2014/main" id="{5CBAEB18-E264-4860-B3BA-B267DB54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="" xmlns:a16="http://schemas.microsoft.com/office/drawing/2014/main" id="{6CA5B0C3-D450-4DEE-B0A1-59EC8AE1E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="" xmlns:a16="http://schemas.microsoft.com/office/drawing/2014/main" id="{15177266-F0D7-47E4-B14F-98A1110B5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874932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5809EDF3-D704-4A32-B497-B48B2DDD3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1A221B6C-5DCA-43AB-A4EE-23778A303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FC954DFE-6A55-48F3-92B7-CF9EC6EC4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25D8547C-6013-466B-BCF0-AAA063D17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C639D951-4D9C-4A99-9330-E80DAA68A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137680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="" xmlns:a16="http://schemas.microsoft.com/office/drawing/2014/main" id="{23FBAA06-E653-466F-8161-624CD76BDB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="" xmlns:a16="http://schemas.microsoft.com/office/drawing/2014/main" id="{94C73370-0449-4773-AFCE-78C2CCFAB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B779A446-5B54-4616-B1FC-B486F2B11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92E1D514-88D1-49C3-B331-E69208D1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B88A036F-FDA7-421D-ACE0-CCC68494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36349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3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21336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7230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991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51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4531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202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1294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534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066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286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0127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305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-1"/>
            <a:ext cx="6096000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20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1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75522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58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815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3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2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9558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63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2"/>
            <a:ext cx="8825659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748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075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2861735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304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3" y="2060577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4" y="2056093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2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-1"/>
            <a:ext cx="12191999" cy="6858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082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3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6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6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884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3439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63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2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90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7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7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188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9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657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09852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1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1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3794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11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61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5" y="266700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1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87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00649" y="1524016"/>
            <a:ext cx="2218554" cy="393139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996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3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6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5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2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1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701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6" y="4827210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3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268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62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3" y="430215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4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49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26840" y="1367066"/>
            <a:ext cx="3213098" cy="42646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50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306444" y="2194703"/>
            <a:ext cx="3770431" cy="23709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65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21A69-CE6F-2440-BAE4-5A4B3040CF2A}" type="datetimeFigureOut">
              <a:rPr lang="en-US" smtClean="0"/>
              <a:t>7/12/2019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AD81-3AD4-9C46-856E-C08CF1183C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76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000" b="0" i="0" kern="1200">
          <a:solidFill>
            <a:schemeClr val="tx1"/>
          </a:solidFill>
          <a:latin typeface="Lato Regular" charset="0"/>
          <a:ea typeface="Lato Regular" charset="0"/>
          <a:cs typeface="Lato Regular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114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="" xmlns:a16="http://schemas.microsoft.com/office/drawing/2014/main" id="{59684438-7F45-4DC4-A0FE-0673ABCDE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="" xmlns:a16="http://schemas.microsoft.com/office/drawing/2014/main" id="{53BE9C15-38DD-40B3-A8CC-BAEDBFBAC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="" xmlns:a16="http://schemas.microsoft.com/office/drawing/2014/main" id="{97AA2053-27EC-4249-B9ED-BA8F8893A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smtClean="0"/>
              <a:t>7/12/2019</a:t>
            </a:fld>
            <a:endParaRPr lang="en-US" dirty="0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="" xmlns:a16="http://schemas.microsoft.com/office/drawing/2014/main" id="{92A10A5D-6AC5-4A0E-B1D8-78255E64A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="" xmlns:a16="http://schemas.microsoft.com/office/drawing/2014/main" id="{F824C4C2-54E4-4C0D-A2C5-4E20544F7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704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7/12/2019</a:t>
            </a:fld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348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1" y="2669687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1" y="2892349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3" y="2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5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2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20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41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7/12/2019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5" y="3225299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2" y="295731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6302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0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à¸à¸¥à¸à¸²à¸£à¸à¹à¸à¸«à¸²à¸£à¸¹à¸à¸ à¸²à¸à¸ªà¸³à¸«à¸£à¸±à¸ smart city">
            <a:extLst>
              <a:ext uri="{FF2B5EF4-FFF2-40B4-BE49-F238E27FC236}">
                <a16:creationId xmlns="" xmlns:a16="http://schemas.microsoft.com/office/drawing/2014/main" id="{5BF1D840-6D57-4A34-9186-3162FED42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5" r="1"/>
          <a:stretch/>
        </p:blipFill>
        <p:spPr bwMode="auto">
          <a:xfrm>
            <a:off x="7113864" y="0"/>
            <a:ext cx="5078136" cy="49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à¸à¸¥à¸à¸²à¸£à¸à¹à¸à¸«à¸²à¸£à¸¹à¸à¸ à¸²à¸à¸ªà¸³à¸«à¸£à¸±à¸ smart city">
            <a:extLst>
              <a:ext uri="{FF2B5EF4-FFF2-40B4-BE49-F238E27FC236}">
                <a16:creationId xmlns="" xmlns:a16="http://schemas.microsoft.com/office/drawing/2014/main" id="{95DCB8A1-0ECC-4D93-A077-BB86699D6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62"/>
          <a:stretch/>
        </p:blipFill>
        <p:spPr bwMode="auto">
          <a:xfrm>
            <a:off x="0" y="-1"/>
            <a:ext cx="7113864" cy="495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0" y="4956201"/>
            <a:ext cx="12188825" cy="47676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DEA3202-3266-5146-BFB4-E1CBC27ACECD}"/>
              </a:ext>
            </a:extLst>
          </p:cNvPr>
          <p:cNvSpPr/>
          <p:nvPr/>
        </p:nvSpPr>
        <p:spPr>
          <a:xfrm>
            <a:off x="1588" y="5432961"/>
            <a:ext cx="12188825" cy="14250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="" xmlns:a16="http://schemas.microsoft.com/office/drawing/2014/main" id="{11843630-1E40-464C-A3C8-850FF99E911C}"/>
              </a:ext>
            </a:extLst>
          </p:cNvPr>
          <p:cNvSpPr txBox="1">
            <a:spLocks/>
          </p:cNvSpPr>
          <p:nvPr/>
        </p:nvSpPr>
        <p:spPr>
          <a:xfrm>
            <a:off x="489284" y="1041400"/>
            <a:ext cx="11213432" cy="23876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1"/>
                </a:solidFill>
                <a:latin typeface="Lato Regular" charset="0"/>
                <a:ea typeface="Lato Regular" charset="0"/>
                <a:cs typeface="Lato Regular" charset="0"/>
              </a:defRPr>
            </a:lvl1pPr>
          </a:lstStyle>
          <a:p>
            <a:pPr marL="0" marR="0" lvl="0" indent="0" algn="ctr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7200" b="1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222B4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 เพื่อความอยู่ดีมีสุขอย่างยั่งยืน</a:t>
            </a:r>
            <a:br>
              <a:rPr kumimoji="0" lang="th-TH" sz="7200" b="1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222B4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kumimoji="0" lang="th-TH" sz="7200" b="1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rgbClr val="222B45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และสังคมอัจฉริยะ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="" xmlns:a16="http://schemas.microsoft.com/office/drawing/2014/main" id="{C59F0D6B-EF2B-4775-958D-553FA285D012}"/>
              </a:ext>
            </a:extLst>
          </p:cNvPr>
          <p:cNvSpPr txBox="1">
            <a:spLocks/>
          </p:cNvSpPr>
          <p:nvPr/>
        </p:nvSpPr>
        <p:spPr>
          <a:xfrm>
            <a:off x="668005" y="3436653"/>
            <a:ext cx="10362046" cy="928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(Research for Sustainable </a:t>
            </a: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Well-being </a:t>
            </a:r>
            <a:r>
              <a:rPr kumimoji="0" lang="en-US" sz="4000" b="1" i="0" u="none" strike="noStrike" kern="1200" cap="none" spc="10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and </a:t>
            </a: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Smart Society)</a:t>
            </a:r>
            <a:endParaRPr kumimoji="0" lang="th-TH" sz="4000" b="1" i="0" u="none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="" xmlns:a16="http://schemas.microsoft.com/office/drawing/2014/main" id="{5CA1C3B2-A191-477B-8CFE-9DB4680A81B4}"/>
              </a:ext>
            </a:extLst>
          </p:cNvPr>
          <p:cNvSpPr txBox="1">
            <a:spLocks/>
          </p:cNvSpPr>
          <p:nvPr/>
        </p:nvSpPr>
        <p:spPr>
          <a:xfrm>
            <a:off x="2507756" y="5631240"/>
            <a:ext cx="9434592" cy="982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5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ศ. (เชี่ยวชาญพิเศษ) ดร.</a:t>
            </a:r>
            <a:r>
              <a:rPr kumimoji="0" lang="th-TH" sz="3200" b="1" i="0" u="none" strike="noStrike" kern="1200" cap="none" spc="5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สัญ</a:t>
            </a:r>
            <a:r>
              <a:rPr kumimoji="0" lang="th-TH" sz="3200" b="1" i="0" u="none" strike="noStrike" kern="1200" cap="none" spc="5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ชัย </a:t>
            </a:r>
            <a:r>
              <a:rPr kumimoji="0" lang="th-TH" sz="3200" b="1" i="0" u="none" strike="noStrike" kern="1200" cap="none" spc="5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จตุร</a:t>
            </a:r>
            <a:r>
              <a:rPr kumimoji="0" lang="th-TH" sz="3200" b="1" i="0" u="none" strike="noStrike" kern="1200" cap="none" spc="5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สิทธา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50" normalizeH="0" baseline="0" noProof="0" dirty="0" smtClean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ผู้อำนวยการสถาบันวิจัย วิทยาศาสตร์ และเทคโนโลยี, มหาวิทยาลัยเชียงใหม่</a:t>
            </a:r>
            <a:endParaRPr kumimoji="0" lang="th-TH" sz="3200" b="1" i="0" u="none" strike="noStrike" kern="1200" cap="none" spc="5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13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0863" y="1324311"/>
            <a:ext cx="3900914" cy="992169"/>
          </a:xfrm>
          <a:prstGeom prst="rect">
            <a:avLst/>
          </a:prstGeom>
        </p:spPr>
        <p:txBody>
          <a:bodyPr tIns="72000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5400" b="1" spc="20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6. ชีวิตครอบครัว</a:t>
            </a:r>
            <a:endParaRPr kumimoji="0" lang="th-TH" sz="5400" b="1" i="0" u="none" strike="noStrike" cap="none" spc="2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069" y="2464675"/>
            <a:ext cx="4752251" cy="3825759"/>
          </a:xfrm>
        </p:spPr>
        <p:txBody>
          <a:bodyPr lIns="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ครอบครัวที่มีความรัก ความอบอุ่น รู้บทบาทหน้าที่ของครอบครัว มีสัมพันธภาพที่ดีต่อกัน ลดปัจจัยเสี่ยงของครอบครัว สามารถพึ่งตนเองได้ และมีการเกื้อกูลสังคมอย่างมีคุณธรรม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มีองค์ประกอบที่สำคัญ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สัมพันธภาพของสมาชิกในครอบครัว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9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การพึ่งตนเองทางเศรษฐกิจ</a:t>
            </a:r>
          </a:p>
        </p:txBody>
      </p:sp>
      <p:pic>
        <p:nvPicPr>
          <p:cNvPr id="7170" name="Picture 2" descr="à¸à¸¥à¸à¸²à¸£à¸à¹à¸à¸«à¸²à¸£à¸¹à¸à¸ à¸²à¸à¸ªà¸³à¸«à¸£à¸±à¸ à¸à¸£à¸­à¸à¸à¸£à¸±à¸§">
            <a:extLst>
              <a:ext uri="{FF2B5EF4-FFF2-40B4-BE49-F238E27FC236}">
                <a16:creationId xmlns="" xmlns:a16="http://schemas.microsoft.com/office/drawing/2014/main" id="{83E25A3F-8D78-41C9-91D2-39DC0FA42A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5" r="17716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561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3076" y="1456741"/>
            <a:ext cx="4736487" cy="859739"/>
          </a:xfrm>
          <a:prstGeom prst="rect">
            <a:avLst/>
          </a:prstGeom>
        </p:spPr>
        <p:txBody>
          <a:bodyPr bIns="72000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4000" b="1" spc="10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7. การบริหารจัดการที่ดีของรัฐ</a:t>
            </a:r>
            <a:endParaRPr kumimoji="0" lang="th-TH" sz="4000" b="1" i="0" u="none" strike="noStrike" cap="none" spc="1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455" y="2320159"/>
            <a:ext cx="5185728" cy="4282966"/>
          </a:xfrm>
        </p:spPr>
        <p:txBody>
          <a:bodyPr lIns="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การบริหารภาครัฐที่มีมีการดูแลคนในสังคมให้มีสิทธิ และเสรีภาพในการดำรงชีวิต มีส่วนร่วมในการพัฒนา การได้รับความเท่าเทียมกันตามกฎหมาย รัฐกับประชาชนมีความสัมพันธ์ที่ดีต่อกัน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มีองค์ประกอบที่สำคัญ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หลักคุณธรรม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การมีส่วนร่วม 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คุ้มค่า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28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โปร่งใส</a:t>
            </a:r>
          </a:p>
        </p:txBody>
      </p:sp>
      <p:pic>
        <p:nvPicPr>
          <p:cNvPr id="8194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66FCCC59-84C2-4EF2-8A5E-1CF9DC9C1F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8" r="2762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0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588" y="0"/>
            <a:ext cx="12188825" cy="3740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588" y="3740727"/>
            <a:ext cx="12188825" cy="983672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A6D4A9-B2DB-444F-9EEE-536371DE7BAC}"/>
              </a:ext>
            </a:extLst>
          </p:cNvPr>
          <p:cNvSpPr/>
          <p:nvPr/>
        </p:nvSpPr>
        <p:spPr>
          <a:xfrm>
            <a:off x="1588" y="4724398"/>
            <a:ext cx="12188825" cy="2133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BDDA75F1-3822-FD47-B796-97EFD44E2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7AD93A53-9D0B-48DD-8283-FD2BD65B7738}"/>
              </a:ext>
            </a:extLst>
          </p:cNvPr>
          <p:cNvSpPr/>
          <p:nvPr/>
        </p:nvSpPr>
        <p:spPr>
          <a:xfrm>
            <a:off x="3296996" y="1167460"/>
            <a:ext cx="5598007" cy="355693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th-TH" sz="9600" b="1" i="0" u="sng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คุณภาพชีวิต</a:t>
            </a: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Quality of Life</a:t>
            </a:r>
            <a:r>
              <a:rPr kumimoji="0" lang="th-TH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0390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57509C-F413-1F4D-AB3D-160029D27160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5397E54-1958-9D4C-9CE6-4D0D30CA117C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5097967F-D55F-456B-AF45-8C3B39B1CD8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505" y="451709"/>
            <a:ext cx="9657347" cy="5804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27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9EB09F3-1834-4CA5-9B01-0DB3D7F414F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237" y="1099620"/>
            <a:ext cx="9400675" cy="548242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3DE4C8CC-6109-4D46-AD10-CD9B903F6486}"/>
              </a:ext>
            </a:extLst>
          </p:cNvPr>
          <p:cNvSpPr/>
          <p:nvPr/>
        </p:nvSpPr>
        <p:spPr>
          <a:xfrm>
            <a:off x="3849859" y="309508"/>
            <a:ext cx="5931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กรอบแนวคิด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“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คุณภาพชีวิต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” </a:t>
            </a: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เพื่อนำไปใช้ในชีวิตประจำวัน</a:t>
            </a:r>
            <a:endParaRPr kumimoji="0" lang="th-TH" sz="2800" b="1" i="0" u="sng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C4E43C28-6B6C-4081-B57D-E61466D77A33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4E018AB3-0A4C-4568-A397-DF1E4232CFC5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4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57509C-F413-1F4D-AB3D-160029D27160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5397E54-1958-9D4C-9CE6-4D0D30CA117C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E2F14C-6C4D-B247-B802-478510C3CF38}"/>
              </a:ext>
            </a:extLst>
          </p:cNvPr>
          <p:cNvSpPr txBox="1"/>
          <p:nvPr/>
        </p:nvSpPr>
        <p:spPr>
          <a:xfrm>
            <a:off x="1124059" y="209236"/>
            <a:ext cx="40439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 Happiness Report</a:t>
            </a:r>
            <a:endParaRPr kumimoji="0" lang="en-US" sz="3000" b="1" i="0" u="sng" strike="noStrike" kern="1200" cap="none" spc="10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7A9ECD2A-73B4-4E9E-81E9-1AAE7D225C49}"/>
              </a:ext>
            </a:extLst>
          </p:cNvPr>
          <p:cNvSpPr/>
          <p:nvPr/>
        </p:nvSpPr>
        <p:spPr>
          <a:xfrm>
            <a:off x="1220505" y="890215"/>
            <a:ext cx="106529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รายงานความสุขโลก ประจำปี 2019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 ซึ่งจัดอันดับโดย 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เครือข่ายทางออกเพื่อการพัฒนาอย่างยั่งยืน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SDSN)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ในสังกัดสหประชาชาติ โดยการสำรวจของ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UN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จัดอันดับ 156 ประเทศ จากระดับความสุขของประชากร โดยใช้ตัวชี้วัดหลายปัจจัยในการตัดสิน ได้แก่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อายุขัย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เฉลี่ยของคนทั้งประเทศอยู่ในเกณฑ์ดี / มีผลิตภัณฑ์มวลรวมในประเทศ 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GDP)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สูง / มีอิสระในการใช้ชีวิต / มีการช่วยเหลือเกื้อกูลกัน / มีความเสมอภาคเท่าเทียม / และมีการอัตรา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คอร์รัป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ชันต่ำ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="" xmlns:a16="http://schemas.microsoft.com/office/drawing/2014/main" id="{D52236A1-C871-4434-806C-BC9E572A56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6" t="26433" r="17357" b="35672"/>
          <a:stretch/>
        </p:blipFill>
        <p:spPr>
          <a:xfrm>
            <a:off x="2002084" y="3127427"/>
            <a:ext cx="9289924" cy="3228949"/>
          </a:xfrm>
          <a:prstGeom prst="rect">
            <a:avLst/>
          </a:prstGeom>
        </p:spPr>
      </p:pic>
      <p:sp>
        <p:nvSpPr>
          <p:cNvPr id="12" name="สี่เหลี่ยมผืนผ้า 11">
            <a:extLst>
              <a:ext uri="{FF2B5EF4-FFF2-40B4-BE49-F238E27FC236}">
                <a16:creationId xmlns="" xmlns:a16="http://schemas.microsoft.com/office/drawing/2014/main" id="{1C8CDD15-DA92-404A-9DFB-1F5EF6FD247E}"/>
              </a:ext>
            </a:extLst>
          </p:cNvPr>
          <p:cNvSpPr/>
          <p:nvPr/>
        </p:nvSpPr>
        <p:spPr>
          <a:xfrm>
            <a:off x="1506580" y="2617636"/>
            <a:ext cx="39276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sng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 อันดับประเทศที่มีความสุขมากที่สุดในโลก</a:t>
            </a:r>
            <a:endParaRPr kumimoji="0" lang="th-TH" sz="2400" b="0" i="0" u="sng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="" xmlns:a16="http://schemas.microsoft.com/office/drawing/2014/main" id="{ED1AE008-9B39-4454-8B98-A223C64C0DC0}"/>
              </a:ext>
            </a:extLst>
          </p:cNvPr>
          <p:cNvSpPr/>
          <p:nvPr/>
        </p:nvSpPr>
        <p:spPr>
          <a:xfrm>
            <a:off x="8976354" y="6470877"/>
            <a:ext cx="310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World Happiness Report 2019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4303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57509C-F413-1F4D-AB3D-160029D27160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5397E54-1958-9D4C-9CE6-4D0D30CA117C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E2F14C-6C4D-B247-B802-478510C3CF38}"/>
              </a:ext>
            </a:extLst>
          </p:cNvPr>
          <p:cNvSpPr txBox="1"/>
          <p:nvPr/>
        </p:nvSpPr>
        <p:spPr>
          <a:xfrm>
            <a:off x="1146941" y="536957"/>
            <a:ext cx="468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100" normalizeH="0" baseline="0" noProof="0" dirty="0">
                <a:ln>
                  <a:noFill/>
                </a:ln>
                <a:solidFill>
                  <a:srgbClr val="222B45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World Happiness Report 2019</a:t>
            </a:r>
            <a:endParaRPr kumimoji="0" lang="en-US" sz="3000" b="1" i="0" u="sng" strike="noStrike" kern="1200" cap="none" spc="100" normalizeH="0" baseline="0" noProof="0" dirty="0">
              <a:ln>
                <a:noFill/>
              </a:ln>
              <a:solidFill>
                <a:srgbClr val="222B45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="" xmlns:a16="http://schemas.microsoft.com/office/drawing/2014/main" id="{ED1AE008-9B39-4454-8B98-A223C64C0DC0}"/>
              </a:ext>
            </a:extLst>
          </p:cNvPr>
          <p:cNvSpPr/>
          <p:nvPr/>
        </p:nvSpPr>
        <p:spPr>
          <a:xfrm>
            <a:off x="8886102" y="6412507"/>
            <a:ext cx="310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World Happiness Report 2019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E8362939-F42A-4A3E-BF2F-81C8F0D5E95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68" t="58460" r="9736" b="16725"/>
          <a:stretch/>
        </p:blipFill>
        <p:spPr>
          <a:xfrm>
            <a:off x="1146941" y="1630374"/>
            <a:ext cx="10846406" cy="2229853"/>
          </a:xfrm>
          <a:prstGeom prst="rect">
            <a:avLst/>
          </a:prstGeom>
        </p:spPr>
      </p:pic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946D8D5F-6898-4C59-B261-F802ED67FE93}"/>
              </a:ext>
            </a:extLst>
          </p:cNvPr>
          <p:cNvSpPr/>
          <p:nvPr/>
        </p:nvSpPr>
        <p:spPr>
          <a:xfrm>
            <a:off x="1446786" y="4244947"/>
            <a:ext cx="10156635" cy="523220"/>
          </a:xfrm>
          <a:prstGeom prst="rect">
            <a:avLst/>
          </a:prstGeom>
        </p:spPr>
        <p:txBody>
          <a:bodyPr wrap="none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4E69324F-84C1-4303-B7AC-03D8F8DF9CA3}"/>
              </a:ext>
            </a:extLst>
          </p:cNvPr>
          <p:cNvSpPr/>
          <p:nvPr/>
        </p:nvSpPr>
        <p:spPr>
          <a:xfrm>
            <a:off x="1714800" y="4322702"/>
            <a:ext cx="98886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ส่วนประเทศไทย ในปี 2019 ความสุขลดลงมาอยู่ในอันดับที่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52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ซึ่งร่วงจากอันดับที่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32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ในปี 2017 และ อันดับที่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46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ในปี 2018 </a:t>
            </a:r>
          </a:p>
        </p:txBody>
      </p:sp>
    </p:spTree>
    <p:extLst>
      <p:ext uri="{BB962C8B-B14F-4D97-AF65-F5344CB8AC3E}">
        <p14:creationId xmlns:p14="http://schemas.microsoft.com/office/powerpoint/2010/main" val="415741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4ACC64A5-618E-413C-835B-5B6E840A2602}"/>
              </a:ext>
            </a:extLst>
          </p:cNvPr>
          <p:cNvSpPr txBox="1"/>
          <p:nvPr/>
        </p:nvSpPr>
        <p:spPr>
          <a:xfrm>
            <a:off x="392961" y="380863"/>
            <a:ext cx="4685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100" normalizeH="0" baseline="0" noProof="0" dirty="0">
                <a:ln>
                  <a:noFill/>
                </a:ln>
                <a:solidFill>
                  <a:srgbClr val="222B45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Happiness country in ASEAN</a:t>
            </a:r>
            <a:endParaRPr kumimoji="0" lang="en-US" sz="3000" b="1" i="0" u="sng" strike="noStrike" kern="1200" cap="none" spc="100" normalizeH="0" baseline="0" noProof="0" dirty="0">
              <a:ln>
                <a:noFill/>
              </a:ln>
              <a:solidFill>
                <a:srgbClr val="222B45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D881B8FB-9D75-47CF-A7D6-8663F41B1621}"/>
              </a:ext>
            </a:extLst>
          </p:cNvPr>
          <p:cNvSpPr/>
          <p:nvPr/>
        </p:nvSpPr>
        <p:spPr>
          <a:xfrm>
            <a:off x="9015223" y="6403780"/>
            <a:ext cx="31072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World Happiness Report 2019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srgbClr val="7F7F7F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63853433-BD1A-4545-B9FC-328AE5893EB9}"/>
              </a:ext>
            </a:extLst>
          </p:cNvPr>
          <p:cNvGrpSpPr/>
          <p:nvPr/>
        </p:nvGrpSpPr>
        <p:grpSpPr>
          <a:xfrm>
            <a:off x="525252" y="1162687"/>
            <a:ext cx="11202704" cy="4603083"/>
            <a:chOff x="230002" y="1107908"/>
            <a:chExt cx="11960410" cy="4642184"/>
          </a:xfrm>
        </p:grpSpPr>
        <p:pic>
          <p:nvPicPr>
            <p:cNvPr id="3" name="รูปภาพ 2">
              <a:extLst>
                <a:ext uri="{FF2B5EF4-FFF2-40B4-BE49-F238E27FC236}">
                  <a16:creationId xmlns="" xmlns:a16="http://schemas.microsoft.com/office/drawing/2014/main" id="{E9257C13-A83A-447C-BE25-574516337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263" t="27700" r="26316" b="35439"/>
            <a:stretch/>
          </p:blipFill>
          <p:spPr>
            <a:xfrm>
              <a:off x="230002" y="1107908"/>
              <a:ext cx="11960410" cy="4642184"/>
            </a:xfrm>
            <a:prstGeom prst="rect">
              <a:avLst/>
            </a:prstGeom>
          </p:spPr>
        </p:pic>
        <p:sp>
          <p:nvSpPr>
            <p:cNvPr id="2" name="สี่เหลี่ยมผืนผ้า 1">
              <a:extLst>
                <a:ext uri="{FF2B5EF4-FFF2-40B4-BE49-F238E27FC236}">
                  <a16:creationId xmlns="" xmlns:a16="http://schemas.microsoft.com/office/drawing/2014/main" id="{02537237-B7E2-40EC-BEA3-307A3D298990}"/>
                </a:ext>
              </a:extLst>
            </p:cNvPr>
            <p:cNvSpPr/>
            <p:nvPr/>
          </p:nvSpPr>
          <p:spPr>
            <a:xfrm>
              <a:off x="5277853" y="1219200"/>
              <a:ext cx="1716505" cy="385011"/>
            </a:xfrm>
            <a:prstGeom prst="rect">
              <a:avLst/>
            </a:prstGeom>
            <a:solidFill>
              <a:srgbClr val="F1F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7" name="TextBox 15">
            <a:extLst>
              <a:ext uri="{FF2B5EF4-FFF2-40B4-BE49-F238E27FC236}">
                <a16:creationId xmlns="" xmlns:a16="http://schemas.microsoft.com/office/drawing/2014/main" id="{E138A811-F2D4-4013-9F31-B11FD3DD8212}"/>
              </a:ext>
            </a:extLst>
          </p:cNvPr>
          <p:cNvSpPr txBox="1"/>
          <p:nvPr/>
        </p:nvSpPr>
        <p:spPr>
          <a:xfrm>
            <a:off x="525252" y="5962819"/>
            <a:ext cx="2210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*Brunei not ranked</a:t>
            </a:r>
            <a:endParaRPr kumimoji="0" lang="en-US" sz="2400" b="1" i="0" u="none" strike="noStrike" kern="1200" cap="none" spc="5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ED7005F7-3BD2-4578-A8FD-B1E6F8DEE101}"/>
              </a:ext>
            </a:extLst>
          </p:cNvPr>
          <p:cNvSpPr/>
          <p:nvPr/>
        </p:nvSpPr>
        <p:spPr>
          <a:xfrm>
            <a:off x="525252" y="3105807"/>
            <a:ext cx="11030872" cy="400110"/>
          </a:xfrm>
          <a:prstGeom prst="rect">
            <a:avLst/>
          </a:prstGeom>
          <a:noFill/>
          <a:ln w="28575">
            <a:solidFill>
              <a:schemeClr val="tx2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729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="" xmlns:a16="http://schemas.microsoft.com/office/drawing/2014/main" id="{C740CCD7-0302-4EE4-87AC-6B9CAEB6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7876" y="1128168"/>
            <a:ext cx="10252211" cy="3216975"/>
          </a:xfrm>
        </p:spPr>
        <p:txBody>
          <a:bodyPr>
            <a:noAutofit/>
          </a:bodyPr>
          <a:lstStyle/>
          <a:p>
            <a:pPr algn="thaiDist"/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การศึกษาวิจัยเป็นเครื่องมือหนึ่ง ที่จะทำให้เราทราบว่า ความอยู่ดีมีสุขของบุคคลและสังคมอยู่ในระดับใด และมีองค์ประกอบใดที่มีความสัมพันธ์และส่งผลต่อความอยู่ดีมีสุข ซึ่งมีการศึกษาวิจัยที่เกี่ยวข้องกับองค์ประกอบของดัชนีความก้าวหน้าของคนและมีความสัมพันธ์ กับความอยู่ดีมีสุขอย่างไร ผลการวิจัยที่ผ่านมาจะช่วยให้ทราบว่า องค์ประกอบใดเป็นปัจจัยที่สำคัญต่อความ อยู่ดีมีสุข และยังมีองค์ประกอบใดที่ยังขาดการศึกษาวิจัยในประเด็นเหล่านั้น เพื่อประโยชน์ในการสร้างเสริม ความอยู่ดีมีสุขให้บุคคลและประเทศต่อไป</a:t>
            </a:r>
          </a:p>
        </p:txBody>
      </p:sp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02E2BF04-9637-4B5C-9541-74AA97B0BF0A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761FE628-28A3-4B34-8F08-A68188458B87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70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588" y="0"/>
            <a:ext cx="12188825" cy="3740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588" y="3740727"/>
            <a:ext cx="12188825" cy="983672"/>
          </a:xfrm>
          <a:prstGeom prst="rect">
            <a:avLst/>
          </a:prstGeom>
          <a:solidFill>
            <a:srgbClr val="92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A6D4A9-B2DB-444F-9EEE-536371DE7BAC}"/>
              </a:ext>
            </a:extLst>
          </p:cNvPr>
          <p:cNvSpPr/>
          <p:nvPr/>
        </p:nvSpPr>
        <p:spPr>
          <a:xfrm>
            <a:off x="1588" y="4724398"/>
            <a:ext cx="12188825" cy="2133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BDDA75F1-3822-FD47-B796-97EFD44E2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7AD93A53-9D0B-48DD-8283-FD2BD65B7738}"/>
              </a:ext>
            </a:extLst>
          </p:cNvPr>
          <p:cNvSpPr/>
          <p:nvPr/>
        </p:nvSpPr>
        <p:spPr>
          <a:xfrm>
            <a:off x="1315671" y="1338941"/>
            <a:ext cx="10022295" cy="209005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th-TH" sz="9600" b="1" i="0" u="sng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การวิจัยและพัฒนาชุมชน</a:t>
            </a: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65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551793" y="697959"/>
          <a:ext cx="10304060" cy="5705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490842" y="1213945"/>
            <a:ext cx="2439342" cy="947195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th-TH" sz="5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</a:t>
            </a:r>
            <a:endParaRPr lang="en-US" sz="54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="" xmlns:a16="http://schemas.microsoft.com/office/drawing/2014/main" id="{43B98560-F9B0-4768-93D1-DC2442296E1B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rgbClr val="222B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H SarabunPSK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="" xmlns:a16="http://schemas.microsoft.com/office/drawing/2014/main" id="{B81796AD-351C-409C-AFEC-03B8D4A42EBD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chemeClr val="tx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TH SarabunPSK"/>
            </a:endParaRPr>
          </a:p>
        </p:txBody>
      </p:sp>
    </p:spTree>
    <p:extLst>
      <p:ext uri="{BB962C8B-B14F-4D97-AF65-F5344CB8AC3E}">
        <p14:creationId xmlns:p14="http://schemas.microsoft.com/office/powerpoint/2010/main" val="328667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งานอาจารย์สัญชัย\560000002121904.JPEG">
            <a:extLst>
              <a:ext uri="{FF2B5EF4-FFF2-40B4-BE49-F238E27FC236}">
                <a16:creationId xmlns="" xmlns:a16="http://schemas.microsoft.com/office/drawing/2014/main" id="{8626FC59-B7CB-4829-9669-3AFDBB358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"/>
            <a:ext cx="12192000" cy="68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31723"/>
            <a:ext cx="12192000" cy="2749877"/>
          </a:xfrm>
          <a:solidFill>
            <a:srgbClr val="E8EBF4">
              <a:alpha val="94902"/>
            </a:srgbClr>
          </a:solidFill>
        </p:spPr>
        <p:txBody>
          <a:bodyPr lIns="180000" rIns="180000" anchor="ctr">
            <a:normAutofit/>
          </a:bodyPr>
          <a:lstStyle/>
          <a:p>
            <a:pPr marL="0" indent="0" algn="thaiDist">
              <a:buNone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“การพัฒนา”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คือ การทำให้เจริญ แต่เมื่อมาใช้เป็นคำแปลของ (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Development) 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ในภาษาอังกฤษจะมีความหมายกินความลึกไปถึงการทำให้ดีขึ้นจากที่เป็นอยู่ โดยการนำ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เทคโนโลยี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ใหม่ๆ เข้าไปปรับปรุงเปลี่ยนแปลงหรือการนำวิชาการแปลกใหม่เข้ามาใช้ การพัฒนามีความหมายถึงการพัฒนา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วัตถุและ การพัฒนาบุคคล ทั้งในด้านจิตใจและความคิดด้วย</a:t>
            </a:r>
          </a:p>
        </p:txBody>
      </p:sp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7C3D1790-1FCA-468E-AB86-41916D71B999}"/>
              </a:ext>
            </a:extLst>
          </p:cNvPr>
          <p:cNvGrpSpPr/>
          <p:nvPr/>
        </p:nvGrpSpPr>
        <p:grpSpPr>
          <a:xfrm>
            <a:off x="-12" y="250191"/>
            <a:ext cx="12192002" cy="1121183"/>
            <a:chOff x="1" y="242342"/>
            <a:chExt cx="12192000" cy="949632"/>
          </a:xfrm>
        </p:grpSpPr>
        <p:sp>
          <p:nvSpPr>
            <p:cNvPr id="14" name="Rectangle 12">
              <a:extLst>
                <a:ext uri="{FF2B5EF4-FFF2-40B4-BE49-F238E27FC236}">
                  <a16:creationId xmlns="" xmlns:a16="http://schemas.microsoft.com/office/drawing/2014/main" id="{A5D66EB5-DEE0-471B-80B9-D08BB882FE4A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316DE5C1-249B-4DFA-89CF-A1E4B3E3116E}"/>
                </a:ext>
              </a:extLst>
            </p:cNvPr>
            <p:cNvSpPr/>
            <p:nvPr/>
          </p:nvSpPr>
          <p:spPr>
            <a:xfrm rot="16200000">
              <a:off x="511304" y="-268961"/>
              <a:ext cx="948084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76857" y="269791"/>
            <a:ext cx="5808955" cy="108015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72000" bIns="108000" anchor="ctr"/>
          <a:lstStyle/>
          <a:p>
            <a:pPr algn="ctr"/>
            <a:r>
              <a:rPr lang="th-TH" sz="5400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การวิจัยและพัฒนาชุมชน</a:t>
            </a:r>
            <a:endParaRPr lang="th-TH" sz="7200" b="1" u="sng" spc="15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6690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งานอาจารย์สัญชัย\560000002121904.JPEG">
            <a:extLst>
              <a:ext uri="{FF2B5EF4-FFF2-40B4-BE49-F238E27FC236}">
                <a16:creationId xmlns="" xmlns:a16="http://schemas.microsoft.com/office/drawing/2014/main" id="{CDA1EF35-4DDD-4232-96D9-6DAC04ACC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2"/>
            <a:ext cx="12192000" cy="685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52137"/>
            <a:ext cx="12192000" cy="1946908"/>
          </a:xfrm>
          <a:solidFill>
            <a:srgbClr val="E8EBF4">
              <a:alpha val="94902"/>
            </a:srgbClr>
          </a:solidFill>
        </p:spPr>
        <p:txBody>
          <a:bodyPr lIns="180000" rIns="180000" anchor="ctr">
            <a:normAutofit/>
          </a:bodyPr>
          <a:lstStyle/>
          <a:p>
            <a:pPr marL="0" indent="0" algn="thaiDist">
              <a:spcBef>
                <a:spcPts val="0"/>
              </a:spcBef>
              <a:buNone/>
            </a:pP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การพัฒนาชุมชน หมายถึง การพัฒนาความคิด ความสามารถของประชาชนให้เกิดความเชื่อมั่น ช่วยเหลือตนเอง เพื่อนบ้าน และชุมชน </a:t>
            </a:r>
            <a:r>
              <a:rPr lang="th-TH" sz="32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เพื่อยกระดับคุณภาพชีวิตให้มีมาตรฐานความเป็นอยู่ที่ดีขึ้น โดยความร่วมมือของภาคประชาสังคมและภาครัฐ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="" xmlns:a16="http://schemas.microsoft.com/office/drawing/2014/main" id="{E3999B1B-3BA7-4253-BAB4-0A7CEE251E26}"/>
              </a:ext>
            </a:extLst>
          </p:cNvPr>
          <p:cNvGrpSpPr/>
          <p:nvPr/>
        </p:nvGrpSpPr>
        <p:grpSpPr>
          <a:xfrm>
            <a:off x="-6" y="310093"/>
            <a:ext cx="12192002" cy="1121183"/>
            <a:chOff x="1" y="242342"/>
            <a:chExt cx="12192000" cy="949632"/>
          </a:xfrm>
        </p:grpSpPr>
        <p:sp>
          <p:nvSpPr>
            <p:cNvPr id="10" name="Rectangle 12">
              <a:extLst>
                <a:ext uri="{FF2B5EF4-FFF2-40B4-BE49-F238E27FC236}">
                  <a16:creationId xmlns="" xmlns:a16="http://schemas.microsoft.com/office/drawing/2014/main" id="{BB3E1662-5E32-438A-9D84-C199E69D1743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4">
              <a:extLst>
                <a:ext uri="{FF2B5EF4-FFF2-40B4-BE49-F238E27FC236}">
                  <a16:creationId xmlns="" xmlns:a16="http://schemas.microsoft.com/office/drawing/2014/main" id="{DDBAD11D-0275-4FE6-8196-C498CEEE5183}"/>
                </a:ext>
              </a:extLst>
            </p:cNvPr>
            <p:cNvSpPr/>
            <p:nvPr/>
          </p:nvSpPr>
          <p:spPr>
            <a:xfrm rot="16200000">
              <a:off x="511304" y="-268961"/>
              <a:ext cx="948084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2AF96B2D-04C1-46F7-A8C9-72523FB66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306" y="310093"/>
            <a:ext cx="8383480" cy="108015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tIns="72000" bIns="108000" anchor="ctr">
            <a:normAutofit/>
          </a:bodyPr>
          <a:lstStyle/>
          <a:p>
            <a:pPr algn="ctr"/>
            <a:r>
              <a:rPr lang="th-TH" sz="5400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ความหมายของการวิจัยและพัฒนาชุมชน</a:t>
            </a:r>
            <a:endParaRPr lang="th-TH" sz="7200" b="1" u="sng" spc="15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0290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13" y="2033750"/>
            <a:ext cx="6012050" cy="2790497"/>
          </a:xfrm>
          <a:solidFill>
            <a:srgbClr val="E8EBF4"/>
          </a:solidFill>
        </p:spPr>
        <p:txBody>
          <a:bodyPr lIns="180000" rIns="180000" anchor="ctr">
            <a:noAutofit/>
          </a:bodyPr>
          <a:lstStyle/>
          <a:p>
            <a:pPr marL="0" indent="-18000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	มุ่งเน้นถึงการเข้าไปศึกษาวิจัย เพื่อทำความเข้าใจในสภาพต่าง ๆ ของชุมชน ทั้งทาง ด้านกายภาพ สังคม วัฒนธรรม ประเพณีเศรษฐกิจ ความสัมพันธ์ในรูปแบบต่าง ๆ ทั้งนี้ เพื่อวัตถุประสงค์ของการพัฒนาชุมชนที่แตกต่างกันไป</a:t>
            </a:r>
            <a:endParaRPr lang="en-US" sz="3000" dirty="0">
              <a:latin typeface="TH SarabunPSK" panose="020B0500040200020003" pitchFamily="34" charset="-34"/>
              <a:ea typeface="Calibri" panose="020F0502020204030204" pitchFamily="34" charset="0"/>
              <a:cs typeface="TH SarabunPSK" panose="020B0500040200020003" pitchFamily="34" charset="-34"/>
            </a:endParaRPr>
          </a:p>
        </p:txBody>
      </p:sp>
      <p:pic>
        <p:nvPicPr>
          <p:cNvPr id="1026" name="Picture 2" descr="D:\งานอาจารย์สัญชัย\food-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3" b="3"/>
          <a:stretch/>
        </p:blipFill>
        <p:spPr bwMode="auto">
          <a:xfrm>
            <a:off x="6358627" y="640081"/>
            <a:ext cx="5461724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3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869691" y="409259"/>
          <a:ext cx="9127622" cy="6035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à¸à¸¥à¸à¸²à¸£à¸à¹à¸à¸«à¸²à¸£à¸¹à¸à¸ à¸²à¸à¸ªà¸³à¸«à¸£à¸±à¸ Social Lab">
            <a:extLst>
              <a:ext uri="{FF2B5EF4-FFF2-40B4-BE49-F238E27FC236}">
                <a16:creationId xmlns="" xmlns:a16="http://schemas.microsoft.com/office/drawing/2014/main" id="{D184027A-9E8E-42C1-BEB8-BDDA0240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1" y="1843448"/>
            <a:ext cx="2130641" cy="255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9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à¸à¸¥à¸à¸²à¸£à¸à¹à¸à¸«à¸²à¸£à¸¹à¸à¸ à¸²à¸à¸ªà¸³à¸«à¸£à¸±à¸ à¸à¸²à¸£à¸§à¸´à¸à¸±à¸¢à¹à¸¥à¸°à¸à¸±à¸à¸à¸²à¸à¸¸à¸¡à¸à¸ à¸à¸£à¸²à¸à¸à¸´à¸">
            <a:extLst>
              <a:ext uri="{FF2B5EF4-FFF2-40B4-BE49-F238E27FC236}">
                <a16:creationId xmlns="" xmlns:a16="http://schemas.microsoft.com/office/drawing/2014/main" id="{BDAEA306-E8A6-44D1-8460-DD95AECA98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7" b="13268"/>
          <a:stretch/>
        </p:blipFill>
        <p:spPr bwMode="auto">
          <a:xfrm>
            <a:off x="-13" y="1387323"/>
            <a:ext cx="7988278" cy="547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49D38020-FC86-4BC0-A623-8AE2929F8024}"/>
              </a:ext>
            </a:extLst>
          </p:cNvPr>
          <p:cNvGrpSpPr/>
          <p:nvPr/>
        </p:nvGrpSpPr>
        <p:grpSpPr>
          <a:xfrm>
            <a:off x="-6" y="310093"/>
            <a:ext cx="12192003" cy="1121183"/>
            <a:chOff x="1" y="242342"/>
            <a:chExt cx="12192001" cy="949632"/>
          </a:xfrm>
        </p:grpSpPr>
        <p:sp>
          <p:nvSpPr>
            <p:cNvPr id="7" name="Rectangle 12">
              <a:extLst>
                <a:ext uri="{FF2B5EF4-FFF2-40B4-BE49-F238E27FC236}">
                  <a16:creationId xmlns="" xmlns:a16="http://schemas.microsoft.com/office/drawing/2014/main" id="{11A24F61-AE12-41AE-874D-B2F702888644}"/>
                </a:ext>
              </a:extLst>
            </p:cNvPr>
            <p:cNvSpPr/>
            <p:nvPr/>
          </p:nvSpPr>
          <p:spPr>
            <a:xfrm rot="16200000">
              <a:off x="6301105" y="-4698924"/>
              <a:ext cx="948086" cy="108337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5FAFB0B6-7BD0-4CDE-91F9-C969F4923744}"/>
                </a:ext>
              </a:extLst>
            </p:cNvPr>
            <p:cNvSpPr/>
            <p:nvPr/>
          </p:nvSpPr>
          <p:spPr>
            <a:xfrm rot="16200000">
              <a:off x="205105" y="37238"/>
              <a:ext cx="948084" cy="1358292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4614" y="310093"/>
            <a:ext cx="10301056" cy="114743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bIns="108000" anchor="ctr">
            <a:noAutofit/>
          </a:bodyPr>
          <a:lstStyle/>
          <a:p>
            <a:pPr algn="ctr"/>
            <a:r>
              <a:rPr lang="th-TH" sz="4800" b="1" u="sng" spc="150" dirty="0">
                <a:solidFill>
                  <a:schemeClr val="bg1"/>
                </a:solidFill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ความสำคัญและความจำเป็นในการวิจัยและพัฒนาชุมชน</a:t>
            </a:r>
            <a:endParaRPr lang="th-TH" sz="6000" b="1" u="sng" spc="15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21" y="2223621"/>
            <a:ext cx="7620000" cy="3429000"/>
          </a:xfrm>
          <a:solidFill>
            <a:srgbClr val="FFFFFF"/>
          </a:solidFill>
        </p:spPr>
        <p:txBody>
          <a:bodyPr lIns="180000" rIns="18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dirty="0"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	</a:t>
            </a:r>
            <a:r>
              <a:rPr lang="th-TH" sz="3600" b="1" dirty="0"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การวิจัยและพัฒนาชุมชน </a:t>
            </a:r>
            <a:r>
              <a:rPr lang="th-TH" sz="3400" dirty="0"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เป็นวิธีการแก้ปัญหาสังคมที่ประเทศต่างๆ ได้นำมาใช้จนประสบผลสำเร็จมาแล้ว ซึ่งไม่เพียงแต่จะยกฐานะความเป็นอยู่ของประชาชนให้สูงขึ้น แต่เป็น</a:t>
            </a:r>
            <a:r>
              <a:rPr lang="th-TH" sz="3400" dirty="0">
                <a:solidFill>
                  <a:srgbClr val="FF0000"/>
                </a:solidFill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การพัฒนาคุณภาพของคนให้เกิดการพัฒนา</a:t>
            </a:r>
            <a:r>
              <a:rPr lang="th-TH" sz="3400" dirty="0">
                <a:solidFill>
                  <a:schemeClr val="bg1"/>
                </a:solidFill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 </a:t>
            </a:r>
            <a:r>
              <a:rPr lang="th-TH" sz="3400" dirty="0"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อันจะนำมาซึ่งความก้าวหน้าทั้งทางด้านเศรษฐกิจ สังคมและความมั่นคงของประเทศ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0EED4AB4-EBC9-4492-9A73-07F337D3F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7460" y="2223621"/>
            <a:ext cx="42845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2" descr="à¸à¸¥à¸à¸²à¸£à¸à¹à¸à¸«à¸²à¸£à¸¹à¸à¸ à¸²à¸à¸ªà¸³à¸«à¸£à¸±à¸ à¸à¸²à¸£à¸§à¸´à¸à¸±à¸¢à¹à¸¥à¸°à¸à¸±à¸à¸à¸²à¸à¸¸à¸¡à¸à¸ à¸à¸£à¸²à¸à¸à¸´à¸">
            <a:extLst>
              <a:ext uri="{FF2B5EF4-FFF2-40B4-BE49-F238E27FC236}">
                <a16:creationId xmlns="" xmlns:a16="http://schemas.microsoft.com/office/drawing/2014/main" id="{4D1766E8-6E41-4EDE-A061-FB7D5960A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17" b="13268"/>
          <a:stretch/>
        </p:blipFill>
        <p:spPr bwMode="auto">
          <a:xfrm>
            <a:off x="0" y="1378424"/>
            <a:ext cx="6753138" cy="54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27781283-0D6D-4522-BF7B-7F5EDC320321}"/>
              </a:ext>
            </a:extLst>
          </p:cNvPr>
          <p:cNvSpPr/>
          <p:nvPr/>
        </p:nvSpPr>
        <p:spPr>
          <a:xfrm rot="16200000">
            <a:off x="6521656" y="-4298961"/>
            <a:ext cx="1119358" cy="10221311"/>
          </a:xfrm>
          <a:prstGeom prst="rect">
            <a:avLst/>
          </a:prstGeom>
          <a:solidFill>
            <a:srgbClr val="222B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4">
            <a:extLst>
              <a:ext uri="{FF2B5EF4-FFF2-40B4-BE49-F238E27FC236}">
                <a16:creationId xmlns="" xmlns:a16="http://schemas.microsoft.com/office/drawing/2014/main" id="{422BAE14-BF43-481D-AF2D-124FDA9AB7C8}"/>
              </a:ext>
            </a:extLst>
          </p:cNvPr>
          <p:cNvSpPr/>
          <p:nvPr/>
        </p:nvSpPr>
        <p:spPr>
          <a:xfrm rot="16200000">
            <a:off x="425655" y="-166598"/>
            <a:ext cx="1119356" cy="1970690"/>
          </a:xfrm>
          <a:prstGeom prst="rect">
            <a:avLst/>
          </a:prstGeom>
          <a:solidFill>
            <a:srgbClr val="92A0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3ED14300-0F04-45E8-B403-48E8A758D111}"/>
              </a:ext>
            </a:extLst>
          </p:cNvPr>
          <p:cNvSpPr/>
          <p:nvPr/>
        </p:nvSpPr>
        <p:spPr>
          <a:xfrm>
            <a:off x="421458" y="6490680"/>
            <a:ext cx="3999539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: การพัฒนาชุมชน มหาวิทยาลัยราช</a:t>
            </a:r>
            <a:r>
              <a:rPr kumimoji="0" lang="th-TH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ภัฎ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รำไพพรรณี, 2559</a:t>
            </a: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="" xmlns:a16="http://schemas.microsoft.com/office/drawing/2014/main" id="{28545297-12DB-4824-8C0B-2009D41105BB}"/>
              </a:ext>
            </a:extLst>
          </p:cNvPr>
          <p:cNvSpPr/>
          <p:nvPr/>
        </p:nvSpPr>
        <p:spPr>
          <a:xfrm>
            <a:off x="563489" y="2055303"/>
            <a:ext cx="5142374" cy="3722506"/>
          </a:xfrm>
          <a:prstGeom prst="rect">
            <a:avLst/>
          </a:prstGeom>
          <a:solidFill>
            <a:schemeClr val="bg1"/>
          </a:solidFill>
        </p:spPr>
        <p:txBody>
          <a:bodyPr wrap="square" lIns="144000" rIns="144000" anchor="ctr">
            <a:no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องค์ประกอบทั้ง 10 ประการของการวิจัยและพัฒนาชุมชน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นี้ จะมีลักษณะความเกี่ยวข้องสัมพันธ์กัน ซึ่งจะส่งผลกระทบต่อกันและกันเป็นห่วงโซ่ของการดำเนินงานด้านการพัฒนาชุมชน 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ดังนั้น นักวิจัยและพัฒนา จึงต้องดำเนินงานไปพร้อม ๆ กัน ซึ่งการดำเนินงานด้านการพัฒนาชุมชนให้ประสบความสำเร็จได้นั้น ก็จะต้องทาการพัฒนาองค์ประกอบเหล่านี้ ให้มีคุณภาพ มีปริมาณที่เพิ่มขึ้น และเหมาะสมกับการนำมาใช้ในการพัฒนาชุมชน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9EEC9A4A-04A3-4360-9DEF-1225F0D0CE32}"/>
              </a:ext>
            </a:extLst>
          </p:cNvPr>
          <p:cNvSpPr txBox="1">
            <a:spLocks/>
          </p:cNvSpPr>
          <p:nvPr/>
        </p:nvSpPr>
        <p:spPr>
          <a:xfrm>
            <a:off x="2717014" y="239989"/>
            <a:ext cx="8728641" cy="102589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1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itchFamily="34" charset="-34"/>
                <a:ea typeface="BatangChe" panose="02030609000101010101" pitchFamily="49" charset="-127"/>
                <a:cs typeface="TH SarabunPSK" pitchFamily="34" charset="-34"/>
              </a:rPr>
              <a:t>องค์ประกอบของการวิจัยและพัฒนาชุมชน</a:t>
            </a:r>
            <a:endParaRPr kumimoji="0" lang="th-TH" sz="7200" b="1" i="0" u="sng" strike="noStrike" kern="1200" cap="none" spc="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E3EE2720-E05F-4896-B67A-996658EAC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071" y="1474180"/>
            <a:ext cx="4867552" cy="488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="" xmlns:a16="http://schemas.microsoft.com/office/drawing/2014/main" id="{21B1732F-B135-4B17-A932-9966C47A99E6}"/>
              </a:ext>
            </a:extLst>
          </p:cNvPr>
          <p:cNvSpPr/>
          <p:nvPr/>
        </p:nvSpPr>
        <p:spPr>
          <a:xfrm rot="16200000">
            <a:off x="6521656" y="-4298961"/>
            <a:ext cx="1119358" cy="10221311"/>
          </a:xfrm>
          <a:prstGeom prst="rect">
            <a:avLst/>
          </a:prstGeom>
          <a:solidFill>
            <a:srgbClr val="222B45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="" xmlns:a16="http://schemas.microsoft.com/office/drawing/2014/main" id="{0BF3E10A-C73F-4CCC-A66B-D88426710394}"/>
              </a:ext>
            </a:extLst>
          </p:cNvPr>
          <p:cNvSpPr/>
          <p:nvPr/>
        </p:nvSpPr>
        <p:spPr>
          <a:xfrm rot="16200000">
            <a:off x="425655" y="-175476"/>
            <a:ext cx="1119356" cy="1970690"/>
          </a:xfrm>
          <a:prstGeom prst="rect">
            <a:avLst/>
          </a:prstGeom>
          <a:solidFill>
            <a:srgbClr val="92A0C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D955FBB-AC91-4037-BBBF-5C272E489AF7}"/>
              </a:ext>
            </a:extLst>
          </p:cNvPr>
          <p:cNvSpPr txBox="1">
            <a:spLocks/>
          </p:cNvSpPr>
          <p:nvPr/>
        </p:nvSpPr>
        <p:spPr>
          <a:xfrm>
            <a:off x="3906338" y="215580"/>
            <a:ext cx="6314983" cy="107721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sng" strike="noStrike" kern="1200" cap="none" spc="1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วิธีการวิจัยและพัฒนาชุมชน</a:t>
            </a:r>
            <a:endParaRPr kumimoji="0" lang="th-TH" sz="7200" b="1" i="0" u="sng" strike="noStrike" kern="1200" cap="none" spc="1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0843F43D-ECC8-4883-91FE-26C9B43B3C0C}"/>
              </a:ext>
            </a:extLst>
          </p:cNvPr>
          <p:cNvSpPr/>
          <p:nvPr/>
        </p:nvSpPr>
        <p:spPr>
          <a:xfrm>
            <a:off x="5213675" y="2222149"/>
            <a:ext cx="6978316" cy="307174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80000" rIns="180000" anchor="ctr">
            <a:no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สนธยา (2547) รายงานว่า การพัฒนาชุมชนมีวิธีการสำคัญ 3 วิธี คือ การให้การศึกษาแก่ชุมชน การจัดระเบียบชุมชน และการดำเนินงานในลักษณะของกระบวนการ ซึ่งอธิบายได้ ดังนี้</a:t>
            </a:r>
            <a:endParaRPr kumimoji="0" lang="th-TH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="" xmlns:a16="http://schemas.microsoft.com/office/drawing/2014/main" id="{17CBA30D-E69B-48AE-BE79-7B23CD7AA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12" y="1680377"/>
            <a:ext cx="4310246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8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470D4F25-2B5E-446D-97BC-C3655AD55DAA}"/>
              </a:ext>
            </a:extLst>
          </p:cNvPr>
          <p:cNvSpPr/>
          <p:nvPr/>
        </p:nvSpPr>
        <p:spPr>
          <a:xfrm>
            <a:off x="0" y="377506"/>
            <a:ext cx="12192000" cy="3399583"/>
          </a:xfrm>
          <a:prstGeom prst="rect">
            <a:avLst/>
          </a:prstGeom>
          <a:solidFill>
            <a:srgbClr val="EBEBEB">
              <a:alpha val="80000"/>
            </a:srgbClr>
          </a:solidFill>
        </p:spPr>
        <p:txBody>
          <a:bodyPr wrap="square" lIns="360000" rIns="360000" anchor="ctr">
            <a:noAutofit/>
          </a:bodyPr>
          <a:lstStyle/>
          <a:p>
            <a:pPr marL="0" marR="0" lvl="0" indent="0" algn="thaiDi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1. การให้การศึกษาแก่ชุมชน (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Community Education)</a:t>
            </a:r>
            <a:endParaRPr kumimoji="0" lang="th-TH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thaiDist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</a:t>
            </a:r>
            <a:r>
              <a:rPr kumimoji="0" lang="th-TH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คือ การให้คนในชุมชนได้เรียนรู้ในสิ่งที่ควรรู้ เพื่อความรู้ความเข้าใจร่วมกัน </a:t>
            </a:r>
            <a:r>
              <a:rPr kumimoji="0" lang="th-TH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เป็นกระบวนการที่ผู้เข้ารับการศึกษามีส่วนสำคัญที่สุด เพราะเป็นการเรียนรู้ด้วยตนเอง</a:t>
            </a:r>
            <a:r>
              <a:rPr kumimoji="0" lang="th-TH" sz="2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จึงต้องมีแรงจูงใจที่ต้องการจะศึกษาและบางเรื่องต้องมีการฝึกฝนปฏิบัติให้มีทักษะ โดยผู้เข้ารับการศึกษาอาจเป็นเด็ก เยาวชนหรือผู้ใหญ่ในชุมชนรวมถึงผู้นากลุ่มที่มีความสนใจ มีเวลาเพียงพอและสามารถนำไปใช้ประโยชน์ได้ ส่วนผู้ให้การศึกษาเช่น นักพัฒนาชุมชน นักส่งเสริมการเกษตร นักสาธารณสุข ฯลฯ จะต้องเป็นผู้มีความรู้ และทักษะในการถ่ายทอดเนื้อหาข้อมูลความรู้ มีบุคลิกและมนุษยสัมพันธ์ที่ดี รู้จักใช้จิตวิทยา ตลอดจนเทคนิควิธีสอน และถ่ายทอดความรู้ได้ดี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="" xmlns:a16="http://schemas.microsoft.com/office/drawing/2014/main" id="{0AB6ACC4-6784-460A-A815-51A4A842F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21" t="7625" r="3437" b="7331"/>
          <a:stretch/>
        </p:blipFill>
        <p:spPr>
          <a:xfrm>
            <a:off x="2751589" y="3926048"/>
            <a:ext cx="589314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A2EDF4A1-2514-4F41-BD39-D3BBFA042EA5}"/>
              </a:ext>
            </a:extLst>
          </p:cNvPr>
          <p:cNvSpPr/>
          <p:nvPr/>
        </p:nvSpPr>
        <p:spPr>
          <a:xfrm>
            <a:off x="4999839" y="404791"/>
            <a:ext cx="7192161" cy="2400301"/>
          </a:xfrm>
          <a:prstGeom prst="rect">
            <a:avLst/>
          </a:prstGeom>
          <a:solidFill>
            <a:srgbClr val="EBEBEB">
              <a:alpha val="80000"/>
            </a:srgbClr>
          </a:solidFill>
        </p:spPr>
        <p:txBody>
          <a:bodyPr wrap="square" lIns="180000" rIns="36000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การจัดระเบียบชุมชน 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Community Organization)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เป็นวิธีการที่จะสร้างความสัมพันธ์ที่ดีระหว่างผู้คนในชุมชน เช่น บุคคลกับบุคคล บุคคลกับกลุ่ม กลุ่มกับกลุ่ม เพื่อ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พัฒนาความสามารถของบุคคลและกลุ่ม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รวมพลังหรือศักยภาพของชุมชนและนำมาใช้ในการพัฒนาชุมชน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8E4DDCB1-7D25-4663-8F9D-9C76FE170C22}"/>
              </a:ext>
            </a:extLst>
          </p:cNvPr>
          <p:cNvSpPr/>
          <p:nvPr/>
        </p:nvSpPr>
        <p:spPr>
          <a:xfrm>
            <a:off x="9111134" y="6367688"/>
            <a:ext cx="30808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: การพัฒนาชุมชน มหาวิทยาลัยราช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ภัฎ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รำไพพรรณี, 2559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1C16BD00-B570-4ACB-A049-E811184EA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31" y="431144"/>
            <a:ext cx="3907875" cy="6090432"/>
          </a:xfrm>
          <a:prstGeom prst="rect">
            <a:avLst/>
          </a:prstGeom>
        </p:spPr>
      </p:pic>
      <p:pic>
        <p:nvPicPr>
          <p:cNvPr id="25602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F32407E9-9098-420F-B8CC-A9BF7462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93" y="3133584"/>
            <a:ext cx="3943579" cy="283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5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F26086D3-F76C-48DE-806E-03C8ABBE7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686"/>
            <a:ext cx="6496436" cy="38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A2EDF4A1-2514-4F41-BD39-D3BBFA042EA5}"/>
              </a:ext>
            </a:extLst>
          </p:cNvPr>
          <p:cNvSpPr/>
          <p:nvPr/>
        </p:nvSpPr>
        <p:spPr>
          <a:xfrm>
            <a:off x="485626" y="1933821"/>
            <a:ext cx="5315120" cy="313196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lIns="180000" rIns="180000" anchor="ctr">
            <a:no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กระบวนการพัฒนาชุมชน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Community as a Process)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การพัฒนาชุมมีลักษณะสำคัญประการหนึ่ง คือ เป็นกระบวนการที่เกิดขึ้นอย่างเป็นขั้นตอนตามลำดับก่อนหลัง ทุกขั้นตอนจะต้องให้คนในชุมชนเข้ามา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มีส่วนร่วม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ในการดำเนินการด้วย ในการปฏิบัติงานพัฒนาชุมชนจะต้องทำ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อย่างต่อเนื่อง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เป็นกระบวนการ โดยมีขั้นตอนดังนี้</a:t>
            </a: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8E4DDCB1-7D25-4663-8F9D-9C76FE170C22}"/>
              </a:ext>
            </a:extLst>
          </p:cNvPr>
          <p:cNvSpPr/>
          <p:nvPr/>
        </p:nvSpPr>
        <p:spPr>
          <a:xfrm>
            <a:off x="8984203" y="6415999"/>
            <a:ext cx="32077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ที่มา : การพัฒนาชุมชน มหาวิทยาลัยราช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ภัฎ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รำไพพรรณี, 2559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C077FE5C-84BB-4603-B4E9-8FA00C0C0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436" y="730480"/>
            <a:ext cx="5452992" cy="487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588" y="0"/>
            <a:ext cx="12188825" cy="3740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588" y="3740727"/>
            <a:ext cx="12188825" cy="9836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A6D4A9-B2DB-444F-9EEE-536371DE7BAC}"/>
              </a:ext>
            </a:extLst>
          </p:cNvPr>
          <p:cNvSpPr/>
          <p:nvPr/>
        </p:nvSpPr>
        <p:spPr>
          <a:xfrm>
            <a:off x="1588" y="4724398"/>
            <a:ext cx="12188825" cy="2133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BDDA75F1-3822-FD47-B796-97EFD44E2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7AD93A53-9D0B-48DD-8283-FD2BD65B7738}"/>
              </a:ext>
            </a:extLst>
          </p:cNvPr>
          <p:cNvSpPr/>
          <p:nvPr/>
        </p:nvSpPr>
        <p:spPr>
          <a:xfrm>
            <a:off x="2945137" y="1167460"/>
            <a:ext cx="6301726" cy="355693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th-TH" sz="9600" b="1" i="0" u="sng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ความอยู่ดีมีสุข</a:t>
            </a:r>
            <a:r>
              <a:rPr kumimoji="0" lang="th-TH" sz="9600" b="1" i="0" u="none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Well-being</a:t>
            </a:r>
            <a:r>
              <a:rPr kumimoji="0" lang="th-TH" sz="60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180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35BED444-B432-4B15-88F6-B3FC9F045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1"/>
          <a:stretch/>
        </p:blipFill>
        <p:spPr bwMode="auto">
          <a:xfrm>
            <a:off x="8330268" y="1369547"/>
            <a:ext cx="3861732" cy="548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ECAAD9DB-AA1A-4A2A-B889-A8EFEA720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2331"/>
            <a:ext cx="9292236" cy="543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กลุ่ม 3">
            <a:extLst>
              <a:ext uri="{FF2B5EF4-FFF2-40B4-BE49-F238E27FC236}">
                <a16:creationId xmlns="" xmlns:a16="http://schemas.microsoft.com/office/drawing/2014/main" id="{E5BF207B-548C-4D63-985D-832C55D0E6AF}"/>
              </a:ext>
            </a:extLst>
          </p:cNvPr>
          <p:cNvGrpSpPr/>
          <p:nvPr/>
        </p:nvGrpSpPr>
        <p:grpSpPr>
          <a:xfrm>
            <a:off x="-12" y="250191"/>
            <a:ext cx="12192012" cy="1121183"/>
            <a:chOff x="-12" y="250191"/>
            <a:chExt cx="12192002" cy="1121183"/>
          </a:xfrm>
        </p:grpSpPr>
        <p:sp>
          <p:nvSpPr>
            <p:cNvPr id="9" name="Rectangle 12">
              <a:extLst>
                <a:ext uri="{FF2B5EF4-FFF2-40B4-BE49-F238E27FC236}">
                  <a16:creationId xmlns="" xmlns:a16="http://schemas.microsoft.com/office/drawing/2014/main" id="{E622E60D-A3CC-4E43-820F-56C73FAF75B6}"/>
                </a:ext>
              </a:extLst>
            </p:cNvPr>
            <p:cNvSpPr/>
            <p:nvPr/>
          </p:nvSpPr>
          <p:spPr>
            <a:xfrm rot="16200000">
              <a:off x="6521656" y="-4298961"/>
              <a:ext cx="1119358" cy="10221311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="" xmlns:a16="http://schemas.microsoft.com/office/drawing/2014/main" id="{92496065-DE5E-40F0-B089-C76E0BE8A8C0}"/>
                </a:ext>
              </a:extLst>
            </p:cNvPr>
            <p:cNvSpPr/>
            <p:nvPr/>
          </p:nvSpPr>
          <p:spPr>
            <a:xfrm rot="16200000">
              <a:off x="425655" y="-175476"/>
              <a:ext cx="1119356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1876" y="339050"/>
            <a:ext cx="8185211" cy="945287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กระบวนการวิจัยและพัฒนาชุมชน</a:t>
            </a:r>
            <a:endParaRPr lang="th-TH" sz="6600" b="1" u="sng" spc="15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13983" y="1635456"/>
          <a:ext cx="5569722" cy="51179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Content Placeholder 5"/>
          <p:cNvGraphicFramePr>
            <a:graphicFrameLocks/>
          </p:cNvGraphicFramePr>
          <p:nvPr/>
        </p:nvGraphicFramePr>
        <p:xfrm>
          <a:off x="6553319" y="1940257"/>
          <a:ext cx="5224698" cy="38736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42938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="" xmlns:a16="http://schemas.microsoft.com/office/drawing/2014/main" id="{9FBC2131-33E2-4689-9F7F-3E716EFE9C98}"/>
              </a:ext>
            </a:extLst>
          </p:cNvPr>
          <p:cNvGrpSpPr/>
          <p:nvPr/>
        </p:nvGrpSpPr>
        <p:grpSpPr>
          <a:xfrm>
            <a:off x="-12" y="250191"/>
            <a:ext cx="12192003" cy="1121183"/>
            <a:chOff x="-12" y="250191"/>
            <a:chExt cx="12192003" cy="1121183"/>
          </a:xfrm>
        </p:grpSpPr>
        <p:sp>
          <p:nvSpPr>
            <p:cNvPr id="8" name="Rectangle 12">
              <a:extLst>
                <a:ext uri="{FF2B5EF4-FFF2-40B4-BE49-F238E27FC236}">
                  <a16:creationId xmlns="" xmlns:a16="http://schemas.microsoft.com/office/drawing/2014/main" id="{38B041A0-79A8-4DD4-B86B-65EA3F354494}"/>
                </a:ext>
              </a:extLst>
            </p:cNvPr>
            <p:cNvSpPr/>
            <p:nvPr/>
          </p:nvSpPr>
          <p:spPr>
            <a:xfrm rot="16200000">
              <a:off x="6161297" y="-4659321"/>
              <a:ext cx="1119358" cy="10942031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="" xmlns:a16="http://schemas.microsoft.com/office/drawing/2014/main" id="{18290420-E4A2-4E01-AB3B-5D7CEA12A739}"/>
                </a:ext>
              </a:extLst>
            </p:cNvPr>
            <p:cNvSpPr/>
            <p:nvPr/>
          </p:nvSpPr>
          <p:spPr>
            <a:xfrm rot="16200000">
              <a:off x="65296" y="184883"/>
              <a:ext cx="1119356" cy="1249972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DD955FBB-AC91-4037-BBBF-5C272E489AF7}"/>
              </a:ext>
            </a:extLst>
          </p:cNvPr>
          <p:cNvSpPr txBox="1">
            <a:spLocks/>
          </p:cNvSpPr>
          <p:nvPr/>
        </p:nvSpPr>
        <p:spPr>
          <a:xfrm>
            <a:off x="1610315" y="211294"/>
            <a:ext cx="10221321" cy="106939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1" i="0" u="sng" strike="noStrike" kern="1200" cap="none" spc="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H SarabunPSK" panose="020B0500040200020003" pitchFamily="34" charset="-34"/>
                <a:ea typeface="BatangChe" panose="02030609000101010101" pitchFamily="49" charset="-127"/>
                <a:cs typeface="TH SarabunPSK" panose="020B0500040200020003" pitchFamily="34" charset="-34"/>
              </a:rPr>
              <a:t>บทบาทและคุณสมบัติของนักวิจัยและพัฒนาในการพัฒนาชุมชน</a:t>
            </a:r>
            <a:endParaRPr kumimoji="0" lang="th-TH" sz="6000" b="1" i="0" u="sng" strike="noStrike" kern="1200" cap="none" spc="5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0843F43D-ECC8-4883-91FE-26C9B43B3C0C}"/>
              </a:ext>
            </a:extLst>
          </p:cNvPr>
          <p:cNvSpPr/>
          <p:nvPr/>
        </p:nvSpPr>
        <p:spPr>
          <a:xfrm>
            <a:off x="0" y="1532931"/>
            <a:ext cx="12191999" cy="1384995"/>
          </a:xfrm>
          <a:prstGeom prst="rect">
            <a:avLst/>
          </a:prstGeom>
          <a:solidFill>
            <a:schemeClr val="bg1"/>
          </a:solidFill>
        </p:spPr>
        <p:txBody>
          <a:bodyPr wrap="square" lIns="252000" rIns="252000" anchor="ctr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การดำเนินงานด้านการพัฒนาของนักวิจัยและพัฒนานั้น จะต้องระลึกอยู่เสมอว่า คนเป็นองค์ประกอบที่สำคัญที่สุดในการพัฒนา โดยเฉพาะ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นักวิจัยและพัฒนาชุมชน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Change Agent)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คือ คนที่ได้รับการคาดหมายว่า จะเป็นผู้สื่อ หรือ </a:t>
            </a: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ผู้นำการเปลี่ยนแปลงไปสู่ชุมชน 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ซึ่งนักวิจัยและพัฒนาจึงต้องมีบทบาทและคุณสมบัติ ดังนี้</a:t>
            </a:r>
          </a:p>
        </p:txBody>
      </p:sp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A2EDF4A1-2514-4F41-BD39-D3BBFA042EA5}"/>
              </a:ext>
            </a:extLst>
          </p:cNvPr>
          <p:cNvSpPr/>
          <p:nvPr/>
        </p:nvSpPr>
        <p:spPr>
          <a:xfrm>
            <a:off x="0" y="3304016"/>
            <a:ext cx="12192000" cy="31551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288000" anchor="ctr">
            <a:noAutofit/>
          </a:bodyPr>
          <a:lstStyle/>
          <a:p>
            <a:pPr marL="514350" marR="0" lvl="0" indent="-51435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บทบาทของนักวิจัยและพัฒนาชุมชน</a:t>
            </a:r>
          </a:p>
          <a:p>
            <a:pPr marL="720000" marR="0" lvl="1" indent="-360000" algn="thaiDi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เป็นผู้ให้การศึกษาแก่ชุมชน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โดยการแนะความรู้ ความคิดใหม่ ๆ ไปสู่ชุมชน</a:t>
            </a:r>
          </a:p>
          <a:p>
            <a:pPr marL="720000" marR="0" lvl="1" indent="-360000" algn="thaiDi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เป็นผู้จัดการในการรวมกลุ่ม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เพื่อให้คนในชุมชนได้เข้ามามีส่วนร่วมใน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 และแก้ไขปัญหาร่วมกัน</a:t>
            </a:r>
          </a:p>
          <a:p>
            <a:pPr marL="720000" marR="0" lvl="1" indent="-360000" algn="thaiDi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เป็นผู้ประสานงาน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ประสานงานระหว่างผู้ที่เกี่ยวข้องต่าง ๆ ทั้งรัฐ เอกชน และประชาชน</a:t>
            </a:r>
          </a:p>
          <a:p>
            <a:pPr marL="720000" marR="0" lvl="1" indent="-360000" algn="thaiDi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เป็นผู้ร่วมปฏิบัติ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เข้าไปมีส่วนร่วมในการปฏิบัติงานพัฒนาชุมชนกับคนในชุมชน</a:t>
            </a:r>
          </a:p>
          <a:p>
            <a:pPr marL="720000" marR="0" lvl="1" indent="-360000" algn="thaiDist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เป็นผู้ส่งเสริมและเผยแพร่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: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ทำหน้าที่ในการให้ความรู้ ฝึกอบรมและการประชาสัมพันธ์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682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A2EDF4A1-2514-4F41-BD39-D3BBFA042EA5}"/>
              </a:ext>
            </a:extLst>
          </p:cNvPr>
          <p:cNvSpPr/>
          <p:nvPr/>
        </p:nvSpPr>
        <p:spPr>
          <a:xfrm>
            <a:off x="-1" y="249572"/>
            <a:ext cx="8045043" cy="635885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80000" rIns="180000" anchor="ctr">
            <a:no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คุณสมบัติของนักวิจัยและพัฒนาชุมชน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มีอุดมคติ มีจิตสำนึกพร้อมที่จะทางานอย่างเสียสละ และอดทน เพื่อประโยชน์ของส่วนรวม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สามารถปรับตัวให้เข้ากับวิถีชีวิตในชุมชนได้ดี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มีมนุษยสัมพันธ์ที่ดี ให้ความเคารพนับถือประชาชน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เป็นผู้มีความคิดริเริ่ม และมีลักษณะของการเป็นผู้สร้างคนในชุมชน มากกว่าที่จะเป็นตัวผู้นำเสียเอง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มีความรู้ ความเข้าใจสภาพปัญหาของชุมชน ตลอดจนศึกษาหาประสบการณ์เรียนรู้จากบุคคลตลอดเวลา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มีความประพฤติดี ขยันขันแข็ง กระตือรือร้น มีวินัย สามารถเป็นตัวอย่างให้ชาวบ้านยอมรับนับถือหรือศรัทธาเลื่อมใส</a:t>
            </a:r>
          </a:p>
          <a:p>
            <a:pPr marL="720000" marR="0" lvl="1" indent="-252000" algn="thaiDist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มีความสามารถในการโน้มน้าวจิตใจและถ่ายทอดความรู้ให้แก่ประชาชนเป็นอย่างดี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8BDF624D-505C-4E37-A118-BFC1376004C4}"/>
              </a:ext>
            </a:extLst>
          </p:cNvPr>
          <p:cNvGrpSpPr/>
          <p:nvPr/>
        </p:nvGrpSpPr>
        <p:grpSpPr>
          <a:xfrm>
            <a:off x="8045043" y="1275126"/>
            <a:ext cx="4146957" cy="3808603"/>
            <a:chOff x="2667000" y="0"/>
            <a:chExt cx="6858000" cy="6858000"/>
          </a:xfrm>
        </p:grpSpPr>
        <p:pic>
          <p:nvPicPr>
            <p:cNvPr id="2" name="รูปภาพ 1">
              <a:extLst>
                <a:ext uri="{FF2B5EF4-FFF2-40B4-BE49-F238E27FC236}">
                  <a16:creationId xmlns="" xmlns:a16="http://schemas.microsoft.com/office/drawing/2014/main" id="{E1D7CD26-4C2A-4FCA-A219-3442E0A87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3" name="สี่เหลี่ยมผืนผ้า 2">
              <a:extLst>
                <a:ext uri="{FF2B5EF4-FFF2-40B4-BE49-F238E27FC236}">
                  <a16:creationId xmlns="" xmlns:a16="http://schemas.microsoft.com/office/drawing/2014/main" id="{9F332155-D150-4D9B-A1F6-BB9D0E21D552}"/>
                </a:ext>
              </a:extLst>
            </p:cNvPr>
            <p:cNvSpPr/>
            <p:nvPr/>
          </p:nvSpPr>
          <p:spPr>
            <a:xfrm>
              <a:off x="8128932" y="1"/>
              <a:ext cx="1266738" cy="1317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สี่เหลี่ยมผืนผ้า 4">
              <a:extLst>
                <a:ext uri="{FF2B5EF4-FFF2-40B4-BE49-F238E27FC236}">
                  <a16:creationId xmlns="" xmlns:a16="http://schemas.microsoft.com/office/drawing/2014/main" id="{A02D5A6B-0C64-4E10-8152-CBD767BA8FFD}"/>
                </a:ext>
              </a:extLst>
            </p:cNvPr>
            <p:cNvSpPr/>
            <p:nvPr/>
          </p:nvSpPr>
          <p:spPr>
            <a:xfrm>
              <a:off x="5324211" y="2667698"/>
              <a:ext cx="3895290" cy="5620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54195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31EB4F62-A438-4BDF-8DEE-DFE694D289AE}"/>
              </a:ext>
            </a:extLst>
          </p:cNvPr>
          <p:cNvGrpSpPr/>
          <p:nvPr/>
        </p:nvGrpSpPr>
        <p:grpSpPr>
          <a:xfrm>
            <a:off x="-6" y="310093"/>
            <a:ext cx="12192002" cy="1121183"/>
            <a:chOff x="1" y="242342"/>
            <a:chExt cx="12192000" cy="949632"/>
          </a:xfrm>
        </p:grpSpPr>
        <p:sp>
          <p:nvSpPr>
            <p:cNvPr id="7" name="Rectangle 12">
              <a:extLst>
                <a:ext uri="{FF2B5EF4-FFF2-40B4-BE49-F238E27FC236}">
                  <a16:creationId xmlns="" xmlns:a16="http://schemas.microsoft.com/office/drawing/2014/main" id="{F3E08FA9-858F-48BD-BEBF-120A38558939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B29A51DE-0A65-4D5C-9364-AE76A910B312}"/>
                </a:ext>
              </a:extLst>
            </p:cNvPr>
            <p:cNvSpPr/>
            <p:nvPr/>
          </p:nvSpPr>
          <p:spPr>
            <a:xfrm rot="16200000">
              <a:off x="511304" y="-268961"/>
              <a:ext cx="948084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6890" y="310093"/>
            <a:ext cx="9368901" cy="108164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u="sng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ลักษณะสำคัญของโครงการวิจัยเพื่อชุมชน</a:t>
            </a:r>
            <a:endParaRPr lang="th-TH" sz="6600" b="1" u="sng" spc="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7659" y="1991530"/>
            <a:ext cx="8274341" cy="4392492"/>
          </a:xfrm>
          <a:solidFill>
            <a:srgbClr val="F2F7FC"/>
          </a:solidFill>
        </p:spPr>
        <p:txBody>
          <a:bodyPr lIns="180000" rIns="36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เป็นเรื่องอะไรก็ได้ โจทย์อะไรก็ได้ ที่ชุมชนหรือคนในท้องถิ่นเห็นว่ามีความสำคัญ และอยากจะค้นหาคำตอบร่วมกัน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ชุมชนมีส่วนร่วมในกระบวนการค้นหาคำตอบร่วมกัน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มีการดำเนินงานรวบรวมข้อมูล และทดลองปฏิบัติการ นั่นคือ มีการดำเนินงานใน 2 ระยะ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 		</a:t>
            </a:r>
            <a:r>
              <a:rPr lang="th-TH" sz="3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ระยะแรก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วิจัยให้ทราบสภาพที่เป็นอยู่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  		</a:t>
            </a:r>
            <a:r>
              <a:rPr lang="th-TH" sz="3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ระยะที่สอง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เป็นการทดลองทำ (วิจัยปฏิบัติการ) เพื่อแก้ปัญหาและวิเคราะห์สรุป บทเรียน รวมทั้งสิ่งที่ได้เรียนรู้</a:t>
            </a:r>
          </a:p>
        </p:txBody>
      </p:sp>
      <p:grpSp>
        <p:nvGrpSpPr>
          <p:cNvPr id="10" name="กลุ่ม 9">
            <a:extLst>
              <a:ext uri="{FF2B5EF4-FFF2-40B4-BE49-F238E27FC236}">
                <a16:creationId xmlns="" xmlns:a16="http://schemas.microsoft.com/office/drawing/2014/main" id="{AF82FDE1-A9BB-4EDD-8AAC-BAD00A8477F1}"/>
              </a:ext>
            </a:extLst>
          </p:cNvPr>
          <p:cNvGrpSpPr/>
          <p:nvPr/>
        </p:nvGrpSpPr>
        <p:grpSpPr>
          <a:xfrm>
            <a:off x="267719" y="2407639"/>
            <a:ext cx="3405930" cy="3254929"/>
            <a:chOff x="2667000" y="0"/>
            <a:chExt cx="6858000" cy="6858000"/>
          </a:xfrm>
        </p:grpSpPr>
        <p:pic>
          <p:nvPicPr>
            <p:cNvPr id="4" name="รูปภาพ 3">
              <a:extLst>
                <a:ext uri="{FF2B5EF4-FFF2-40B4-BE49-F238E27FC236}">
                  <a16:creationId xmlns="" xmlns:a16="http://schemas.microsoft.com/office/drawing/2014/main" id="{186D9B71-B492-4522-B8ED-51ECAB1A1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67000" y="0"/>
              <a:ext cx="6858000" cy="6858000"/>
            </a:xfrm>
            <a:prstGeom prst="rect">
              <a:avLst/>
            </a:prstGeom>
          </p:spPr>
        </p:pic>
        <p:sp>
          <p:nvSpPr>
            <p:cNvPr id="5" name="สี่เหลี่ยมผืนผ้า 4">
              <a:extLst>
                <a:ext uri="{FF2B5EF4-FFF2-40B4-BE49-F238E27FC236}">
                  <a16:creationId xmlns="" xmlns:a16="http://schemas.microsoft.com/office/drawing/2014/main" id="{2A90F041-C78E-418D-9C79-9364EBA58320}"/>
                </a:ext>
              </a:extLst>
            </p:cNvPr>
            <p:cNvSpPr/>
            <p:nvPr/>
          </p:nvSpPr>
          <p:spPr>
            <a:xfrm>
              <a:off x="3565321" y="109057"/>
              <a:ext cx="5167618" cy="805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สี่เหลี่ยมผืนผ้า 8">
              <a:extLst>
                <a:ext uri="{FF2B5EF4-FFF2-40B4-BE49-F238E27FC236}">
                  <a16:creationId xmlns="" xmlns:a16="http://schemas.microsoft.com/office/drawing/2014/main" id="{D4C9F34F-C0E6-49CF-82A3-02A3BAD4D24A}"/>
                </a:ext>
              </a:extLst>
            </p:cNvPr>
            <p:cNvSpPr/>
            <p:nvPr/>
          </p:nvSpPr>
          <p:spPr>
            <a:xfrm>
              <a:off x="5989739" y="5780015"/>
              <a:ext cx="847290" cy="9466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</p:spTree>
    <p:extLst>
      <p:ext uri="{BB962C8B-B14F-4D97-AF65-F5344CB8AC3E}">
        <p14:creationId xmlns:p14="http://schemas.microsoft.com/office/powerpoint/2010/main" val="34501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Light bulb, people working and studying Free Vector">
            <a:extLst>
              <a:ext uri="{FF2B5EF4-FFF2-40B4-BE49-F238E27FC236}">
                <a16:creationId xmlns="" xmlns:a16="http://schemas.microsoft.com/office/drawing/2014/main" id="{44A66318-33FF-40E6-9461-68EDCE54E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860" y="1460896"/>
            <a:ext cx="7458250" cy="53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8550D9E6-DAE1-456D-92EB-8DE0036B2ABD}"/>
              </a:ext>
            </a:extLst>
          </p:cNvPr>
          <p:cNvGrpSpPr/>
          <p:nvPr/>
        </p:nvGrpSpPr>
        <p:grpSpPr>
          <a:xfrm>
            <a:off x="-6" y="310093"/>
            <a:ext cx="12192002" cy="1121183"/>
            <a:chOff x="1" y="242342"/>
            <a:chExt cx="12192000" cy="949632"/>
          </a:xfrm>
        </p:grpSpPr>
        <p:sp>
          <p:nvSpPr>
            <p:cNvPr id="8" name="Rectangle 12">
              <a:extLst>
                <a:ext uri="{FF2B5EF4-FFF2-40B4-BE49-F238E27FC236}">
                  <a16:creationId xmlns="" xmlns:a16="http://schemas.microsoft.com/office/drawing/2014/main" id="{6D37EA85-05FF-48EE-A41B-6C5CB740DA10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="" xmlns:a16="http://schemas.microsoft.com/office/drawing/2014/main" id="{B458BC0F-DDB0-4CFC-907E-1C1355F1AD95}"/>
                </a:ext>
              </a:extLst>
            </p:cNvPr>
            <p:cNvSpPr/>
            <p:nvPr/>
          </p:nvSpPr>
          <p:spPr>
            <a:xfrm rot="16200000">
              <a:off x="511304" y="-268961"/>
              <a:ext cx="948084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559" y="2167782"/>
            <a:ext cx="11822881" cy="3545122"/>
          </a:xfrm>
          <a:solidFill>
            <a:srgbClr val="FFFFFF">
              <a:alpha val="69804"/>
            </a:srgbClr>
          </a:solidFill>
        </p:spPr>
        <p:txBody>
          <a:bodyPr lIns="180000" rIns="18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วิชาการยุคใหม่..งานวิจัยชาวบ้านในท้องถิ่นภาคกลาง ภาคตะวันตก และภาคตะวันออก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โดย รศ.ดร.กาญจนา แก้วเทพ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SzPct val="70000"/>
              <a:buNone/>
            </a:pPr>
            <a:r>
              <a:rPr lang="th-TH" sz="3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งานวิจัยเพื่อท้องถิ่นมีลักษณะแตกต่างจากงานวิจัยทั่วไป  ดังนั้น จึงมีคำถามว่า “ทำวิจัยเพื่อท้องถิ่นแล้วได้อะไร”.... องค์ความรู้จากงานวิจัย สามารถนำไปต่อยอด ขยายผล ไปยังพื้นที่อื่น ๆ ดังงานวิจัยทั่ว ๆ ไปได้หรือไม่</a:t>
            </a:r>
            <a:endParaRPr lang="th-TH" sz="3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อ.กาญจนา แก้วเทพ เมธีวิจัยอาวุโส สกว. และนักวิจัยดีเด่นแห่งชาติ ได้มาช่วยมองงานวิจัยเพื่อท้องถิ่นจากมุมมองของนักวิชาการว่ามีองค์ประกอบอย่างไร โดยเฉพาะประเด็นสำคัญคือ ทำวิจัยเพื่อท้องถิ่นแล้วได้อะไร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นี่คือ คำตอบ....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030697D5-C39C-46C4-A93F-8CDA65DD0C08}"/>
              </a:ext>
            </a:extLst>
          </p:cNvPr>
          <p:cNvSpPr txBox="1">
            <a:spLocks/>
          </p:cNvSpPr>
          <p:nvPr/>
        </p:nvSpPr>
        <p:spPr>
          <a:xfrm>
            <a:off x="3204758" y="381085"/>
            <a:ext cx="7753165" cy="977371"/>
          </a:xfrm>
          <a:prstGeom prst="rect">
            <a:avLst/>
          </a:prstGeom>
          <a:noFill/>
          <a:ln w="9525" cap="rnd" cmpd="sng" algn="ctr">
            <a:noFill/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sng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งานวิจัยเพื่อชุมชน..ทำวิจัยแล้วได้อะไร</a:t>
            </a:r>
            <a:r>
              <a:rPr kumimoji="0" lang="en-US" sz="4800" b="1" i="0" u="sng" strike="noStrike" kern="1200" cap="none" spc="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?</a:t>
            </a:r>
            <a:endParaRPr kumimoji="0" lang="th-TH" sz="6600" b="1" i="0" u="sng" strike="noStrike" kern="1200" cap="none" spc="1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13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3679CA8F-D8DC-4A53-8E4F-7935354A60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449"/>
            <a:ext cx="10221312" cy="5452002"/>
          </a:xfrm>
          <a:prstGeom prst="rect">
            <a:avLst/>
          </a:prstGeom>
        </p:spPr>
      </p:pic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BB368BCE-83B9-4F49-89D9-DA72055F44A7}"/>
              </a:ext>
            </a:extLst>
          </p:cNvPr>
          <p:cNvGrpSpPr/>
          <p:nvPr/>
        </p:nvGrpSpPr>
        <p:grpSpPr>
          <a:xfrm>
            <a:off x="-6" y="310093"/>
            <a:ext cx="12192002" cy="1121183"/>
            <a:chOff x="1" y="242342"/>
            <a:chExt cx="12192000" cy="949632"/>
          </a:xfrm>
        </p:grpSpPr>
        <p:sp>
          <p:nvSpPr>
            <p:cNvPr id="8" name="Rectangle 12">
              <a:extLst>
                <a:ext uri="{FF2B5EF4-FFF2-40B4-BE49-F238E27FC236}">
                  <a16:creationId xmlns="" xmlns:a16="http://schemas.microsoft.com/office/drawing/2014/main" id="{1CE4EA99-C6A4-46FA-BF16-961C6CF323EC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14">
              <a:extLst>
                <a:ext uri="{FF2B5EF4-FFF2-40B4-BE49-F238E27FC236}">
                  <a16:creationId xmlns="" xmlns:a16="http://schemas.microsoft.com/office/drawing/2014/main" id="{90053B1D-50FA-4E73-AA6C-5D3436A03517}"/>
                </a:ext>
              </a:extLst>
            </p:cNvPr>
            <p:cNvSpPr/>
            <p:nvPr/>
          </p:nvSpPr>
          <p:spPr>
            <a:xfrm rot="16200000">
              <a:off x="511304" y="-268961"/>
              <a:ext cx="948084" cy="1970690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50A9B45-F969-4DB9-86F9-0B321F148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910" y="257388"/>
            <a:ext cx="7992861" cy="1172061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th-TH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งานวิจัยเพื่อชุมชน..ทำวิจัยแล้วได้อะไร</a:t>
            </a:r>
            <a:r>
              <a:rPr lang="en-US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  <a:endParaRPr lang="th-TH" b="1" u="sng" spc="15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4910" y="1806121"/>
            <a:ext cx="9043332" cy="4696830"/>
          </a:xfrm>
          <a:solidFill>
            <a:schemeClr val="bg1">
              <a:alpha val="80000"/>
            </a:schemeClr>
          </a:solidFill>
        </p:spPr>
        <p:txBody>
          <a:bodyPr lIns="360000" rIns="360000" anchor="ctr">
            <a:no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ได้รายงานผลการวิจัย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ซึ่งเป็นคุณลักษณะร่วมกับงานวิจัยทั่วไป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ได้ชุดความรู้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(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New Knowledge)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ในขณะที่งานวิจัยวิชาการอาจเป็น</a:t>
            </a:r>
            <a:r>
              <a:rPr lang="th-TH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“ข้อค้นพบใหม่ ๆ”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แต่งานวิจัยเพื่อท้องถิ่นจะเน้นความรู้ที่ใช้ในการแก้ปัญหาในชีวิตจริงของชาวบ้าน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ได้คนมี “ปัญญา”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เพราะเป้าหมายสูงสุดของ</a:t>
            </a:r>
            <a:r>
              <a:rPr lang="th-TH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“งานวิจัยเพื่อท้องถิ่น”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คือ 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“พัฒนาปัญญาของชาวบ้าน”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โดยเฉพาะชาวบ้านที่ 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“กำลังมีปัญหา”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 โดยมีความเชื่อมั่นว่ากระบวนการวิจัยเป็น “การแปลงคนมีปัญหาให้กลายเป็นคนมีปัญญา”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SzPct val="70000"/>
              <a:buNone/>
            </a:pP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	4.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ซึ่งนอกจากการพัฒนาคนด้านสติปัญญาแล้ว  กระบวนการวิจัยได้เปลี่ยน 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“คนบางคน”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ให้กลายเป็น </a:t>
            </a:r>
            <a:r>
              <a:rPr lang="th-TH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“มนุษย์ที่สมบูรณ์”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ที่มีความเมตตา มีจิตสาธารณะ เห็นประโยชน์ส่วนร่วมมากกว่าส่วนตน</a:t>
            </a:r>
          </a:p>
        </p:txBody>
      </p:sp>
    </p:spTree>
    <p:extLst>
      <p:ext uri="{BB962C8B-B14F-4D97-AF65-F5344CB8AC3E}">
        <p14:creationId xmlns:p14="http://schemas.microsoft.com/office/powerpoint/2010/main" val="359485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9D250B22-DF40-4AF1-99C3-D6CBBCCB21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" y="216015"/>
            <a:ext cx="12047283" cy="64259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8384" y="538992"/>
            <a:ext cx="7675927" cy="5780015"/>
          </a:xfrm>
          <a:solidFill>
            <a:schemeClr val="bg1">
              <a:alpha val="80000"/>
            </a:schemeClr>
          </a:solidFill>
        </p:spPr>
        <p:txBody>
          <a:bodyPr lIns="180000" rIns="180000" anchor="ctr">
            <a:noAutofit/>
          </a:bodyPr>
          <a:lstStyle/>
          <a:p>
            <a:pPr marL="0" indent="0" algn="thaiDist">
              <a:lnSpc>
                <a:spcPct val="11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5. ได้ 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“กระบวนการทางสังคม”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เพราะกระบวนการวิจัยสามารถเชื่อมโยงสายสัมพันธ์ (</a:t>
            </a:r>
            <a:r>
              <a:rPr lang="en-US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Social Band)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ระหว่างกลุ่มคนต่าง ๆ เช่น ระหว่างวัย ระหว่างชาวบ้านกับเจ้าหน้าที่รัฐ ระหว่างครูกับผู้ปกครอง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6. การวิจัยได้กลายเป็น </a:t>
            </a:r>
            <a:r>
              <a:rPr lang="th-TH" sz="3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กระบวนการปลุกจิตสำนึก</a:t>
            </a:r>
            <a:r>
              <a:rPr lang="th-TH" sz="3000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ให้ผู้ที่เข้ามาเกี่ยวข้องกับงานวิจัยเกิดสำนึกรักชุมชน รักบ้านเกิด  รักและภูมิใจในวิชาชีพของคนเอง รักสิ่งแวดล้อม ไม่ว่าจะเป็น ป่า แม่น้ำลำคลอง รวมถึงรักศักดิ์ศรี (ของชนเผ่า) และรากเหง้าขงตนเอง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SzPct val="70000"/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7. นอกเหนือจากผลลัพธ์ระดับบุคคล และระดับความสัมพันธ์ การทำงานวิจัยเพื่อท้องถิ่นยังสามารถ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สร้างแรงกระเพื่อมไปถึงระดับการเปลี่ยนแปลง “สถาบันในชุมชน”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เช่น โรงเรียน วัด หน่วยปกครองท้องถิ่น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95316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29411007-8E65-4144-BCEE-ED2E5E72B7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" y="216015"/>
            <a:ext cx="12047283" cy="64259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718" y="354433"/>
            <a:ext cx="7863281" cy="6149130"/>
          </a:xfrm>
          <a:solidFill>
            <a:schemeClr val="bg1">
              <a:alpha val="80000"/>
            </a:schemeClr>
          </a:solidFill>
        </p:spPr>
        <p:txBody>
          <a:bodyPr lIns="360000" rIns="36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8. ได้กลไกการจัดการในชุมชน/ท้องถิ่น ในอดีตนั้นชุมชนไทยมีกลกากรบริหารจัดการทั้งความสัมพันธ์ระหว่างผู้คนกับการใช้ทรัพยากรของชุมชนทุกระดับ เช่นกลไกการจัดการความบาดหมาง กลไกการจัดสรรทรัพยากร โดยปรากฏอยู่ในรูปแบบ และขนบธรรมเนียมต่าง ๆ ซึ่งกระบวนการวิจัยเกิดข้อค้นพบว่ามีการนำทั้งขนบประเพณีมาใช้ควบคู่กับการออกแบบกติการ่วมของคนในชุมชน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9. ได้แก้ปัญหาแบบ 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“เกาให้ถูกที่คัน”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ด้วยวิธีการที่หลากหลาย มิใช้แบบ “สูตรเดียวทั่วประเทศ”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10. ได้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นักวิจัยหน้าใหม่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เพราะสถานะหนึ่งของวิจัยเพื่อท้องถิ่นคือ </a:t>
            </a:r>
            <a:r>
              <a:rPr lang="th-TH" sz="3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“ช่องทางการขยายโอกาส” </a:t>
            </a: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ให้ชาวบ้านได้เข้ามาใช้เครื่องมือในการแสวงหาความรู้</a:t>
            </a:r>
          </a:p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11. (อาจจะ) เป็นทางเลือกที่จะเข้ามาผ่าทางตันของการวิจัยในสถาบันวิชาการ</a:t>
            </a:r>
          </a:p>
        </p:txBody>
      </p:sp>
    </p:spTree>
    <p:extLst>
      <p:ext uri="{BB962C8B-B14F-4D97-AF65-F5344CB8AC3E}">
        <p14:creationId xmlns:p14="http://schemas.microsoft.com/office/powerpoint/2010/main" val="290069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8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4672F226-D71C-4753-890C-55EF2A72A7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9091" r="9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6" name="กลุ่ม 5">
            <a:extLst>
              <a:ext uri="{FF2B5EF4-FFF2-40B4-BE49-F238E27FC236}">
                <a16:creationId xmlns="" xmlns:a16="http://schemas.microsoft.com/office/drawing/2014/main" id="{A409D817-F626-44A2-AA34-616FFD9079A2}"/>
              </a:ext>
            </a:extLst>
          </p:cNvPr>
          <p:cNvGrpSpPr/>
          <p:nvPr/>
        </p:nvGrpSpPr>
        <p:grpSpPr>
          <a:xfrm>
            <a:off x="-7" y="310093"/>
            <a:ext cx="12192004" cy="1121183"/>
            <a:chOff x="0" y="242342"/>
            <a:chExt cx="12192002" cy="949632"/>
          </a:xfrm>
        </p:grpSpPr>
        <p:sp>
          <p:nvSpPr>
            <p:cNvPr id="7" name="Rectangle 12">
              <a:extLst>
                <a:ext uri="{FF2B5EF4-FFF2-40B4-BE49-F238E27FC236}">
                  <a16:creationId xmlns="" xmlns:a16="http://schemas.microsoft.com/office/drawing/2014/main" id="{49CE2A74-05D1-4FA3-9EDE-BBAE9C198840}"/>
                </a:ext>
              </a:extLst>
            </p:cNvPr>
            <p:cNvSpPr/>
            <p:nvPr/>
          </p:nvSpPr>
          <p:spPr>
            <a:xfrm rot="16200000">
              <a:off x="6341055" y="-4658974"/>
              <a:ext cx="948086" cy="107538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14">
              <a:extLst>
                <a:ext uri="{FF2B5EF4-FFF2-40B4-BE49-F238E27FC236}">
                  <a16:creationId xmlns="" xmlns:a16="http://schemas.microsoft.com/office/drawing/2014/main" id="{15D0BCF6-9966-45A9-A44D-43DE518E4850}"/>
                </a:ext>
              </a:extLst>
            </p:cNvPr>
            <p:cNvSpPr/>
            <p:nvPr/>
          </p:nvSpPr>
          <p:spPr>
            <a:xfrm rot="16200000">
              <a:off x="245055" y="-2713"/>
              <a:ext cx="948084" cy="1438193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593" y="365041"/>
            <a:ext cx="10522998" cy="100945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th-TH" sz="4000" b="1" u="sng" spc="15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การวิจัยเพื่อชุมชนสามารถดำเนินการได้ 2 ลักษณะใหญ่ ๆ ดังนี้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26" y="2579076"/>
            <a:ext cx="10444294" cy="2513173"/>
          </a:xfrm>
          <a:solidFill>
            <a:schemeClr val="bg1">
              <a:lumMod val="95000"/>
              <a:alpha val="80000"/>
            </a:schemeClr>
          </a:solidFill>
        </p:spPr>
        <p:txBody>
          <a:bodyPr lIns="180000" rIns="18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การวิจัยแบบเต็มรูปแบบ 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PAR)</a:t>
            </a:r>
            <a:r>
              <a:rPr lang="th-TH" sz="3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เป็นงานวิจัยที่มีลักษณะสมบูรณ์แบบตามแนวความคิดการวิจัย เพื่อท้องถิ่นทั้งในเชิงเนื้อหา และในเชิงกระบวนการ ภายใต้หลักการว่า "เป็นปัญหาของชาวบ้าน ชาวบ้านเป็นทีมวิจัย และมีปฏิบัติการเพื่อแก้ปัญหา" โดยใช้ระยะเวลาดำเนินการไม่เกิน 2 ปี งานวิจัยแบบนี้ มี 2 ลักษณะ กล่าวคือ</a:t>
            </a:r>
            <a:r>
              <a:rPr lang="en-US" dirty="0"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endParaRPr lang="th-TH" sz="3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97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BAE1B5E8-F665-41C3-B493-72C127CF09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9091" r="9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E862BE82-D00D-42C1-BF16-93AA37870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="" xmlns:a16="http://schemas.microsoft.com/office/drawing/2014/main" id="{F6D92C2D-1D3D-4974-918C-06579FB354A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242" y="1581906"/>
            <a:ext cx="5088978" cy="3918417"/>
          </a:xfrm>
          <a:solidFill>
            <a:srgbClr val="FFFFFF">
              <a:alpha val="80000"/>
            </a:srgbClr>
          </a:solidFill>
        </p:spPr>
        <p:txBody>
          <a:bodyPr lIns="180000" rIns="180000" anchor="ctr">
            <a:noAutofit/>
          </a:bodyPr>
          <a:lstStyle/>
          <a:p>
            <a:pPr marL="0" indent="0" algn="thaiDist">
              <a:buNone/>
            </a:pP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การวิจัยที่เน้นกระบวนการแก้ปัญหาสังคมในทุกประเด็น </a:t>
            </a:r>
            <a:r>
              <a:rPr lang="th-TH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เป็นการศึกษาในเชิงกระบวนการเคลื่อนตัวของชุมชนท้องถิ่นในบริบทหนึ่งๆ ต่อการแก้ปัญหาต่าง ๆ ที่ชุมชนท้องถิ่นร่วมกันดำเนินการ ได้แก่ ชุมชนกับการจัดการปัญหาต่าง ๆ การรวมกลุ่มหรือการสร้างเครือข่ายปัญหาหรืออาชีพ การเรียนรู้และการศึกษาทางเลือก ซึ่งสามารถใช้เกณฑ์การสนับสนุนตามปกติของ สกว. ฝ่ายวิจัยเพื่อท้องถิ่น ที่มีอยู่แล้ว</a:t>
            </a:r>
          </a:p>
        </p:txBody>
      </p:sp>
    </p:spTree>
    <p:extLst>
      <p:ext uri="{BB962C8B-B14F-4D97-AF65-F5344CB8AC3E}">
        <p14:creationId xmlns:p14="http://schemas.microsoft.com/office/powerpoint/2010/main" val="272255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02" y="1395390"/>
            <a:ext cx="8626595" cy="5368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กลุ่ม 12">
            <a:extLst>
              <a:ext uri="{FF2B5EF4-FFF2-40B4-BE49-F238E27FC236}">
                <a16:creationId xmlns="" xmlns:a16="http://schemas.microsoft.com/office/drawing/2014/main" id="{8D6406E0-81A8-4BE2-A9EE-7E79E92D6FB9}"/>
              </a:ext>
            </a:extLst>
          </p:cNvPr>
          <p:cNvGrpSpPr/>
          <p:nvPr/>
        </p:nvGrpSpPr>
        <p:grpSpPr>
          <a:xfrm>
            <a:off x="-1" y="87541"/>
            <a:ext cx="12192002" cy="1126409"/>
            <a:chOff x="1" y="243888"/>
            <a:chExt cx="12192000" cy="954058"/>
          </a:xfrm>
        </p:grpSpPr>
        <p:sp>
          <p:nvSpPr>
            <p:cNvPr id="11" name="Rectangle 12">
              <a:extLst>
                <a:ext uri="{FF2B5EF4-FFF2-40B4-BE49-F238E27FC236}">
                  <a16:creationId xmlns="" xmlns:a16="http://schemas.microsoft.com/office/drawing/2014/main" id="{9DDE0A2E-FA91-4942-9C84-120D03A24C1C}"/>
                </a:ext>
              </a:extLst>
            </p:cNvPr>
            <p:cNvSpPr/>
            <p:nvPr/>
          </p:nvSpPr>
          <p:spPr>
            <a:xfrm rot="16200000">
              <a:off x="6607304" y="-4392724"/>
              <a:ext cx="948086" cy="1022130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4">
              <a:extLst>
                <a:ext uri="{FF2B5EF4-FFF2-40B4-BE49-F238E27FC236}">
                  <a16:creationId xmlns="" xmlns:a16="http://schemas.microsoft.com/office/drawing/2014/main" id="{D7458C5E-B1A6-468C-9528-3E59E27DB592}"/>
                </a:ext>
              </a:extLst>
            </p:cNvPr>
            <p:cNvSpPr/>
            <p:nvPr/>
          </p:nvSpPr>
          <p:spPr>
            <a:xfrm rot="16200000">
              <a:off x="511304" y="-261441"/>
              <a:ext cx="948084" cy="19706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สี่เหลี่ยมผืนผ้า 9">
            <a:extLst>
              <a:ext uri="{FF2B5EF4-FFF2-40B4-BE49-F238E27FC236}">
                <a16:creationId xmlns="" xmlns:a16="http://schemas.microsoft.com/office/drawing/2014/main" id="{56FE87DA-2525-4A89-8361-B847AB5BB81C}"/>
              </a:ext>
            </a:extLst>
          </p:cNvPr>
          <p:cNvSpPr/>
          <p:nvPr/>
        </p:nvSpPr>
        <p:spPr>
          <a:xfrm>
            <a:off x="2688923" y="235247"/>
            <a:ext cx="8784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none" strike="noStrike" kern="1200" cap="none" spc="15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องค์ประกอบ 7 ด้าน ของความอยู่ดีมีสุข</a:t>
            </a:r>
            <a:endParaRPr kumimoji="0" lang="th-TH" sz="4800" b="0" i="0" u="none" strike="noStrike" kern="1200" cap="none" spc="15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80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 descr="รูปภาพประกอบด้วย ข้อความ&#10;&#10;คำอธิบายที่สร้างขึ้นโดยอัตโนมัติ">
            <a:extLst>
              <a:ext uri="{FF2B5EF4-FFF2-40B4-BE49-F238E27FC236}">
                <a16:creationId xmlns="" xmlns:a16="http://schemas.microsoft.com/office/drawing/2014/main" id="{187C45C5-91CF-434E-959F-918716333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9091" r="94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="" xmlns:a16="http://schemas.microsoft.com/office/drawing/2014/main" id="{2042DA0D-14CC-4958-941E-A56E5D1F2B39}"/>
              </a:ext>
            </a:extLst>
          </p:cNvPr>
          <p:cNvSpPr txBox="1">
            <a:spLocks/>
          </p:cNvSpPr>
          <p:nvPr/>
        </p:nvSpPr>
        <p:spPr>
          <a:xfrm>
            <a:off x="626503" y="1770077"/>
            <a:ext cx="5469497" cy="366598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lIns="180000" rIns="180000" anchor="ctr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lvl="0" indent="0" algn="thaiDist">
              <a:buClr>
                <a:srgbClr val="1E5155">
                  <a:lumMod val="40000"/>
                  <a:lumOff val="60000"/>
                </a:srgbClr>
              </a:buClr>
              <a:buNone/>
              <a:defRPr/>
            </a:pP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1.2 การวิจัยที่เน้นการทดลองเปรียบเทียบและทดสอบปัจจัยต่าง ๆ </a:t>
            </a:r>
            <a:r>
              <a:rPr lang="th-TH" sz="28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เป็นการศึกษาเพื่อที่จะทดลอง / ทดสอบพึ่งตนเองเป็นหลัก ได้แก่ การทดลองปัจจัยต่าง ๆ ในการผลิต การแปรรูปและการตลาด โดยเน้นทางเลือกอาชีพเป็นหลัก โดยพัฒนาเกณฑ์การสนับสนุนที่เหมาะสมกับแต่ละประเด็นที่ต้องการทดลอง เงื่อนไขของแต่ละท้องถิ่นและกลุ่มชาติพันธุ์</a:t>
            </a:r>
          </a:p>
        </p:txBody>
      </p:sp>
    </p:spTree>
    <p:extLst>
      <p:ext uri="{BB962C8B-B14F-4D97-AF65-F5344CB8AC3E}">
        <p14:creationId xmlns:p14="http://schemas.microsoft.com/office/powerpoint/2010/main" val="391073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ite background with blue tech hexagon Free Vector">
            <a:extLst>
              <a:ext uri="{FF2B5EF4-FFF2-40B4-BE49-F238E27FC236}">
                <a16:creationId xmlns="" xmlns:a16="http://schemas.microsoft.com/office/drawing/2014/main" id="{B3585859-6957-410C-8153-47D1F696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7" y="-8595"/>
            <a:ext cx="9400431" cy="68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ite background with blue tech hexagon Free Vector">
            <a:extLst>
              <a:ext uri="{FF2B5EF4-FFF2-40B4-BE49-F238E27FC236}">
                <a16:creationId xmlns="" xmlns:a16="http://schemas.microsoft.com/office/drawing/2014/main" id="{34C33AE6-166A-4456-8DAE-F083DE3869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70"/>
          <a:stretch/>
        </p:blipFill>
        <p:spPr bwMode="auto">
          <a:xfrm flipH="1">
            <a:off x="7530282" y="0"/>
            <a:ext cx="4662113" cy="686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กลุ่ม 4">
            <a:extLst>
              <a:ext uri="{FF2B5EF4-FFF2-40B4-BE49-F238E27FC236}">
                <a16:creationId xmlns="" xmlns:a16="http://schemas.microsoft.com/office/drawing/2014/main" id="{EB4D4CBB-F2FE-4200-96D5-2D3798F22C29}"/>
              </a:ext>
            </a:extLst>
          </p:cNvPr>
          <p:cNvGrpSpPr/>
          <p:nvPr/>
        </p:nvGrpSpPr>
        <p:grpSpPr>
          <a:xfrm>
            <a:off x="615399" y="247988"/>
            <a:ext cx="11227637" cy="5545910"/>
            <a:chOff x="431372" y="123700"/>
            <a:chExt cx="11227637" cy="5545910"/>
          </a:xfrm>
        </p:grpSpPr>
        <p:sp>
          <p:nvSpPr>
            <p:cNvPr id="6" name="Freeform 5"/>
            <p:cNvSpPr/>
            <p:nvPr/>
          </p:nvSpPr>
          <p:spPr bwMode="auto">
            <a:xfrm>
              <a:off x="431372" y="2490452"/>
              <a:ext cx="2292075" cy="1877101"/>
            </a:xfrm>
            <a:custGeom>
              <a:avLst/>
              <a:gdLst>
                <a:gd name="connsiteX0" fmla="*/ 152400 w 2450432"/>
                <a:gd name="connsiteY0" fmla="*/ 983672 h 2299854"/>
                <a:gd name="connsiteX1" fmla="*/ 152400 w 2450432"/>
                <a:gd name="connsiteY1" fmla="*/ 983672 h 2299854"/>
                <a:gd name="connsiteX2" fmla="*/ 27709 w 2450432"/>
                <a:gd name="connsiteY2" fmla="*/ 872836 h 2299854"/>
                <a:gd name="connsiteX3" fmla="*/ 0 w 2450432"/>
                <a:gd name="connsiteY3" fmla="*/ 762000 h 2299854"/>
                <a:gd name="connsiteX4" fmla="*/ 13855 w 2450432"/>
                <a:gd name="connsiteY4" fmla="*/ 692727 h 2299854"/>
                <a:gd name="connsiteX5" fmla="*/ 55418 w 2450432"/>
                <a:gd name="connsiteY5" fmla="*/ 665018 h 2299854"/>
                <a:gd name="connsiteX6" fmla="*/ 180109 w 2450432"/>
                <a:gd name="connsiteY6" fmla="*/ 623454 h 2299854"/>
                <a:gd name="connsiteX7" fmla="*/ 221673 w 2450432"/>
                <a:gd name="connsiteY7" fmla="*/ 609600 h 2299854"/>
                <a:gd name="connsiteX8" fmla="*/ 290946 w 2450432"/>
                <a:gd name="connsiteY8" fmla="*/ 595745 h 2299854"/>
                <a:gd name="connsiteX9" fmla="*/ 304800 w 2450432"/>
                <a:gd name="connsiteY9" fmla="*/ 346363 h 2299854"/>
                <a:gd name="connsiteX10" fmla="*/ 360218 w 2450432"/>
                <a:gd name="connsiteY10" fmla="*/ 221672 h 2299854"/>
                <a:gd name="connsiteX11" fmla="*/ 484909 w 2450432"/>
                <a:gd name="connsiteY11" fmla="*/ 166254 h 2299854"/>
                <a:gd name="connsiteX12" fmla="*/ 651164 w 2450432"/>
                <a:gd name="connsiteY12" fmla="*/ 138545 h 2299854"/>
                <a:gd name="connsiteX13" fmla="*/ 692727 w 2450432"/>
                <a:gd name="connsiteY13" fmla="*/ 124691 h 2299854"/>
                <a:gd name="connsiteX14" fmla="*/ 720436 w 2450432"/>
                <a:gd name="connsiteY14" fmla="*/ 96981 h 2299854"/>
                <a:gd name="connsiteX15" fmla="*/ 789709 w 2450432"/>
                <a:gd name="connsiteY15" fmla="*/ 83127 h 2299854"/>
                <a:gd name="connsiteX16" fmla="*/ 831273 w 2450432"/>
                <a:gd name="connsiteY16" fmla="*/ 69272 h 2299854"/>
                <a:gd name="connsiteX17" fmla="*/ 872836 w 2450432"/>
                <a:gd name="connsiteY17" fmla="*/ 27709 h 2299854"/>
                <a:gd name="connsiteX18" fmla="*/ 928255 w 2450432"/>
                <a:gd name="connsiteY18" fmla="*/ 13854 h 2299854"/>
                <a:gd name="connsiteX19" fmla="*/ 969818 w 2450432"/>
                <a:gd name="connsiteY19" fmla="*/ 0 h 2299854"/>
                <a:gd name="connsiteX20" fmla="*/ 1149927 w 2450432"/>
                <a:gd name="connsiteY20" fmla="*/ 13854 h 2299854"/>
                <a:gd name="connsiteX21" fmla="*/ 1191491 w 2450432"/>
                <a:gd name="connsiteY21" fmla="*/ 41563 h 2299854"/>
                <a:gd name="connsiteX22" fmla="*/ 1288473 w 2450432"/>
                <a:gd name="connsiteY22" fmla="*/ 83127 h 2299854"/>
                <a:gd name="connsiteX23" fmla="*/ 1330036 w 2450432"/>
                <a:gd name="connsiteY23" fmla="*/ 110836 h 2299854"/>
                <a:gd name="connsiteX24" fmla="*/ 1634836 w 2450432"/>
                <a:gd name="connsiteY24" fmla="*/ 138545 h 2299854"/>
                <a:gd name="connsiteX25" fmla="*/ 1717964 w 2450432"/>
                <a:gd name="connsiteY25" fmla="*/ 166254 h 2299854"/>
                <a:gd name="connsiteX26" fmla="*/ 1759527 w 2450432"/>
                <a:gd name="connsiteY26" fmla="*/ 180109 h 2299854"/>
                <a:gd name="connsiteX27" fmla="*/ 1801091 w 2450432"/>
                <a:gd name="connsiteY27" fmla="*/ 207818 h 2299854"/>
                <a:gd name="connsiteX28" fmla="*/ 1898073 w 2450432"/>
                <a:gd name="connsiteY28" fmla="*/ 277091 h 2299854"/>
                <a:gd name="connsiteX29" fmla="*/ 1925782 w 2450432"/>
                <a:gd name="connsiteY29" fmla="*/ 318654 h 2299854"/>
                <a:gd name="connsiteX30" fmla="*/ 1953491 w 2450432"/>
                <a:gd name="connsiteY30" fmla="*/ 401781 h 2299854"/>
                <a:gd name="connsiteX31" fmla="*/ 1967346 w 2450432"/>
                <a:gd name="connsiteY31" fmla="*/ 443345 h 2299854"/>
                <a:gd name="connsiteX32" fmla="*/ 1995055 w 2450432"/>
                <a:gd name="connsiteY32" fmla="*/ 540327 h 2299854"/>
                <a:gd name="connsiteX33" fmla="*/ 2036618 w 2450432"/>
                <a:gd name="connsiteY33" fmla="*/ 568036 h 2299854"/>
                <a:gd name="connsiteX34" fmla="*/ 2161309 w 2450432"/>
                <a:gd name="connsiteY34" fmla="*/ 595745 h 2299854"/>
                <a:gd name="connsiteX35" fmla="*/ 2258291 w 2450432"/>
                <a:gd name="connsiteY35" fmla="*/ 665018 h 2299854"/>
                <a:gd name="connsiteX36" fmla="*/ 2272146 w 2450432"/>
                <a:gd name="connsiteY36" fmla="*/ 762000 h 2299854"/>
                <a:gd name="connsiteX37" fmla="*/ 2327564 w 2450432"/>
                <a:gd name="connsiteY37" fmla="*/ 1066800 h 2299854"/>
                <a:gd name="connsiteX38" fmla="*/ 2355273 w 2450432"/>
                <a:gd name="connsiteY38" fmla="*/ 1122218 h 2299854"/>
                <a:gd name="connsiteX39" fmla="*/ 2382982 w 2450432"/>
                <a:gd name="connsiteY39" fmla="*/ 1219200 h 2299854"/>
                <a:gd name="connsiteX40" fmla="*/ 2396836 w 2450432"/>
                <a:gd name="connsiteY40" fmla="*/ 1260763 h 2299854"/>
                <a:gd name="connsiteX41" fmla="*/ 2410691 w 2450432"/>
                <a:gd name="connsiteY41" fmla="*/ 1316181 h 2299854"/>
                <a:gd name="connsiteX42" fmla="*/ 2438400 w 2450432"/>
                <a:gd name="connsiteY42" fmla="*/ 1413163 h 2299854"/>
                <a:gd name="connsiteX43" fmla="*/ 2424546 w 2450432"/>
                <a:gd name="connsiteY43" fmla="*/ 1579418 h 2299854"/>
                <a:gd name="connsiteX44" fmla="*/ 2396836 w 2450432"/>
                <a:gd name="connsiteY44" fmla="*/ 1620981 h 2299854"/>
                <a:gd name="connsiteX45" fmla="*/ 2382982 w 2450432"/>
                <a:gd name="connsiteY45" fmla="*/ 1662545 h 2299854"/>
                <a:gd name="connsiteX46" fmla="*/ 2286000 w 2450432"/>
                <a:gd name="connsiteY46" fmla="*/ 1787236 h 2299854"/>
                <a:gd name="connsiteX47" fmla="*/ 2230582 w 2450432"/>
                <a:gd name="connsiteY47" fmla="*/ 1814945 h 2299854"/>
                <a:gd name="connsiteX48" fmla="*/ 2189018 w 2450432"/>
                <a:gd name="connsiteY48" fmla="*/ 1842654 h 2299854"/>
                <a:gd name="connsiteX49" fmla="*/ 2092036 w 2450432"/>
                <a:gd name="connsiteY49" fmla="*/ 1884218 h 2299854"/>
                <a:gd name="connsiteX50" fmla="*/ 1967346 w 2450432"/>
                <a:gd name="connsiteY50" fmla="*/ 1967345 h 2299854"/>
                <a:gd name="connsiteX51" fmla="*/ 1925782 w 2450432"/>
                <a:gd name="connsiteY51" fmla="*/ 1995054 h 2299854"/>
                <a:gd name="connsiteX52" fmla="*/ 1870364 w 2450432"/>
                <a:gd name="connsiteY52" fmla="*/ 2022763 h 2299854"/>
                <a:gd name="connsiteX53" fmla="*/ 1731818 w 2450432"/>
                <a:gd name="connsiteY53" fmla="*/ 2092036 h 2299854"/>
                <a:gd name="connsiteX54" fmla="*/ 1690255 w 2450432"/>
                <a:gd name="connsiteY54" fmla="*/ 2119745 h 2299854"/>
                <a:gd name="connsiteX55" fmla="*/ 1482436 w 2450432"/>
                <a:gd name="connsiteY55" fmla="*/ 2119745 h 2299854"/>
                <a:gd name="connsiteX56" fmla="*/ 1330036 w 2450432"/>
                <a:gd name="connsiteY56" fmla="*/ 2078181 h 2299854"/>
                <a:gd name="connsiteX57" fmla="*/ 1149927 w 2450432"/>
                <a:gd name="connsiteY57" fmla="*/ 2189018 h 2299854"/>
                <a:gd name="connsiteX58" fmla="*/ 1066800 w 2450432"/>
                <a:gd name="connsiteY58" fmla="*/ 2230581 h 2299854"/>
                <a:gd name="connsiteX59" fmla="*/ 983673 w 2450432"/>
                <a:gd name="connsiteY59" fmla="*/ 2272145 h 2299854"/>
                <a:gd name="connsiteX60" fmla="*/ 762000 w 2450432"/>
                <a:gd name="connsiteY60" fmla="*/ 2299854 h 2299854"/>
                <a:gd name="connsiteX61" fmla="*/ 540327 w 2450432"/>
                <a:gd name="connsiteY61" fmla="*/ 2286000 h 2299854"/>
                <a:gd name="connsiteX62" fmla="*/ 471055 w 2450432"/>
                <a:gd name="connsiteY62" fmla="*/ 2230581 h 2299854"/>
                <a:gd name="connsiteX63" fmla="*/ 457200 w 2450432"/>
                <a:gd name="connsiteY63" fmla="*/ 2189018 h 2299854"/>
                <a:gd name="connsiteX64" fmla="*/ 374073 w 2450432"/>
                <a:gd name="connsiteY64" fmla="*/ 2119745 h 2299854"/>
                <a:gd name="connsiteX65" fmla="*/ 346364 w 2450432"/>
                <a:gd name="connsiteY65" fmla="*/ 2078181 h 2299854"/>
                <a:gd name="connsiteX66" fmla="*/ 263236 w 2450432"/>
                <a:gd name="connsiteY66" fmla="*/ 2050472 h 2299854"/>
                <a:gd name="connsiteX67" fmla="*/ 207818 w 2450432"/>
                <a:gd name="connsiteY67" fmla="*/ 1911927 h 2299854"/>
                <a:gd name="connsiteX68" fmla="*/ 193964 w 2450432"/>
                <a:gd name="connsiteY68" fmla="*/ 1870363 h 2299854"/>
                <a:gd name="connsiteX69" fmla="*/ 152400 w 2450432"/>
                <a:gd name="connsiteY69" fmla="*/ 1648691 h 2299854"/>
                <a:gd name="connsiteX70" fmla="*/ 83127 w 2450432"/>
                <a:gd name="connsiteY70" fmla="*/ 1634836 h 2299854"/>
                <a:gd name="connsiteX71" fmla="*/ 69273 w 2450432"/>
                <a:gd name="connsiteY71" fmla="*/ 1593272 h 2299854"/>
                <a:gd name="connsiteX72" fmla="*/ 41564 w 2450432"/>
                <a:gd name="connsiteY72" fmla="*/ 1551709 h 2299854"/>
                <a:gd name="connsiteX73" fmla="*/ 69273 w 2450432"/>
                <a:gd name="connsiteY73" fmla="*/ 1316181 h 2299854"/>
                <a:gd name="connsiteX74" fmla="*/ 96982 w 2450432"/>
                <a:gd name="connsiteY74" fmla="*/ 1274618 h 2299854"/>
                <a:gd name="connsiteX75" fmla="*/ 110836 w 2450432"/>
                <a:gd name="connsiteY75" fmla="*/ 1233054 h 2299854"/>
                <a:gd name="connsiteX76" fmla="*/ 138546 w 2450432"/>
                <a:gd name="connsiteY76" fmla="*/ 1205345 h 2299854"/>
                <a:gd name="connsiteX77" fmla="*/ 110836 w 2450432"/>
                <a:gd name="connsiteY77" fmla="*/ 1177636 h 2299854"/>
                <a:gd name="connsiteX78" fmla="*/ 110836 w 2450432"/>
                <a:gd name="connsiteY78" fmla="*/ 1039091 h 2299854"/>
                <a:gd name="connsiteX79" fmla="*/ 152400 w 2450432"/>
                <a:gd name="connsiteY79" fmla="*/ 983672 h 229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450432" h="2299854">
                  <a:moveTo>
                    <a:pt x="152400" y="983672"/>
                  </a:moveTo>
                  <a:lnTo>
                    <a:pt x="152400" y="983672"/>
                  </a:lnTo>
                  <a:cubicBezTo>
                    <a:pt x="114744" y="956775"/>
                    <a:pt x="46909" y="925637"/>
                    <a:pt x="27709" y="872836"/>
                  </a:cubicBezTo>
                  <a:cubicBezTo>
                    <a:pt x="14695" y="837046"/>
                    <a:pt x="0" y="762000"/>
                    <a:pt x="0" y="762000"/>
                  </a:cubicBezTo>
                  <a:cubicBezTo>
                    <a:pt x="4618" y="738909"/>
                    <a:pt x="2172" y="713173"/>
                    <a:pt x="13855" y="692727"/>
                  </a:cubicBezTo>
                  <a:cubicBezTo>
                    <a:pt x="22116" y="678270"/>
                    <a:pt x="40961" y="673279"/>
                    <a:pt x="55418" y="665018"/>
                  </a:cubicBezTo>
                  <a:cubicBezTo>
                    <a:pt x="127114" y="624049"/>
                    <a:pt x="96039" y="644471"/>
                    <a:pt x="180109" y="623454"/>
                  </a:cubicBezTo>
                  <a:cubicBezTo>
                    <a:pt x="194277" y="619912"/>
                    <a:pt x="207505" y="613142"/>
                    <a:pt x="221673" y="609600"/>
                  </a:cubicBezTo>
                  <a:cubicBezTo>
                    <a:pt x="244518" y="603889"/>
                    <a:pt x="267855" y="600363"/>
                    <a:pt x="290946" y="595745"/>
                  </a:cubicBezTo>
                  <a:cubicBezTo>
                    <a:pt x="295564" y="512618"/>
                    <a:pt x="294474" y="428976"/>
                    <a:pt x="304800" y="346363"/>
                  </a:cubicBezTo>
                  <a:cubicBezTo>
                    <a:pt x="308719" y="315008"/>
                    <a:pt x="332872" y="249018"/>
                    <a:pt x="360218" y="221672"/>
                  </a:cubicBezTo>
                  <a:cubicBezTo>
                    <a:pt x="393150" y="188740"/>
                    <a:pt x="443755" y="179972"/>
                    <a:pt x="484909" y="166254"/>
                  </a:cubicBezTo>
                  <a:cubicBezTo>
                    <a:pt x="566143" y="139177"/>
                    <a:pt x="511969" y="154012"/>
                    <a:pt x="651164" y="138545"/>
                  </a:cubicBezTo>
                  <a:cubicBezTo>
                    <a:pt x="665018" y="133927"/>
                    <a:pt x="680204" y="132205"/>
                    <a:pt x="692727" y="124691"/>
                  </a:cubicBezTo>
                  <a:cubicBezTo>
                    <a:pt x="703928" y="117970"/>
                    <a:pt x="708430" y="102127"/>
                    <a:pt x="720436" y="96981"/>
                  </a:cubicBezTo>
                  <a:cubicBezTo>
                    <a:pt x="742080" y="87705"/>
                    <a:pt x="766864" y="88838"/>
                    <a:pt x="789709" y="83127"/>
                  </a:cubicBezTo>
                  <a:cubicBezTo>
                    <a:pt x="803877" y="79585"/>
                    <a:pt x="817418" y="73890"/>
                    <a:pt x="831273" y="69272"/>
                  </a:cubicBezTo>
                  <a:cubicBezTo>
                    <a:pt x="845127" y="55418"/>
                    <a:pt x="855825" y="37430"/>
                    <a:pt x="872836" y="27709"/>
                  </a:cubicBezTo>
                  <a:cubicBezTo>
                    <a:pt x="889369" y="18262"/>
                    <a:pt x="909946" y="19085"/>
                    <a:pt x="928255" y="13854"/>
                  </a:cubicBezTo>
                  <a:cubicBezTo>
                    <a:pt x="942297" y="9842"/>
                    <a:pt x="955964" y="4618"/>
                    <a:pt x="969818" y="0"/>
                  </a:cubicBezTo>
                  <a:cubicBezTo>
                    <a:pt x="1029854" y="4618"/>
                    <a:pt x="1090745" y="2757"/>
                    <a:pt x="1149927" y="13854"/>
                  </a:cubicBezTo>
                  <a:cubicBezTo>
                    <a:pt x="1166293" y="16923"/>
                    <a:pt x="1177034" y="33302"/>
                    <a:pt x="1191491" y="41563"/>
                  </a:cubicBezTo>
                  <a:cubicBezTo>
                    <a:pt x="1393314" y="156890"/>
                    <a:pt x="1133027" y="5403"/>
                    <a:pt x="1288473" y="83127"/>
                  </a:cubicBezTo>
                  <a:cubicBezTo>
                    <a:pt x="1303366" y="90574"/>
                    <a:pt x="1313972" y="106455"/>
                    <a:pt x="1330036" y="110836"/>
                  </a:cubicBezTo>
                  <a:cubicBezTo>
                    <a:pt x="1376654" y="123550"/>
                    <a:pt x="1627505" y="138021"/>
                    <a:pt x="1634836" y="138545"/>
                  </a:cubicBezTo>
                  <a:lnTo>
                    <a:pt x="1717964" y="166254"/>
                  </a:lnTo>
                  <a:cubicBezTo>
                    <a:pt x="1731818" y="170872"/>
                    <a:pt x="1747376" y="172008"/>
                    <a:pt x="1759527" y="180109"/>
                  </a:cubicBezTo>
                  <a:cubicBezTo>
                    <a:pt x="1773382" y="189345"/>
                    <a:pt x="1787541" y="198140"/>
                    <a:pt x="1801091" y="207818"/>
                  </a:cubicBezTo>
                  <a:cubicBezTo>
                    <a:pt x="1921411" y="293760"/>
                    <a:pt x="1800100" y="211774"/>
                    <a:pt x="1898073" y="277091"/>
                  </a:cubicBezTo>
                  <a:cubicBezTo>
                    <a:pt x="1907309" y="290945"/>
                    <a:pt x="1919019" y="303438"/>
                    <a:pt x="1925782" y="318654"/>
                  </a:cubicBezTo>
                  <a:cubicBezTo>
                    <a:pt x="1937644" y="345344"/>
                    <a:pt x="1944255" y="374072"/>
                    <a:pt x="1953491" y="401781"/>
                  </a:cubicBezTo>
                  <a:cubicBezTo>
                    <a:pt x="1958109" y="415636"/>
                    <a:pt x="1963804" y="429177"/>
                    <a:pt x="1967346" y="443345"/>
                  </a:cubicBezTo>
                  <a:cubicBezTo>
                    <a:pt x="1968252" y="446969"/>
                    <a:pt x="1987826" y="531291"/>
                    <a:pt x="1995055" y="540327"/>
                  </a:cubicBezTo>
                  <a:cubicBezTo>
                    <a:pt x="2005457" y="553329"/>
                    <a:pt x="2021725" y="560589"/>
                    <a:pt x="2036618" y="568036"/>
                  </a:cubicBezTo>
                  <a:cubicBezTo>
                    <a:pt x="2070726" y="585090"/>
                    <a:pt x="2129378" y="590423"/>
                    <a:pt x="2161309" y="595745"/>
                  </a:cubicBezTo>
                  <a:cubicBezTo>
                    <a:pt x="2258291" y="628072"/>
                    <a:pt x="2235199" y="595745"/>
                    <a:pt x="2258291" y="665018"/>
                  </a:cubicBezTo>
                  <a:cubicBezTo>
                    <a:pt x="2262909" y="697345"/>
                    <a:pt x="2269734" y="729434"/>
                    <a:pt x="2272146" y="762000"/>
                  </a:cubicBezTo>
                  <a:cubicBezTo>
                    <a:pt x="2294270" y="1060681"/>
                    <a:pt x="2207713" y="986900"/>
                    <a:pt x="2327564" y="1066800"/>
                  </a:cubicBezTo>
                  <a:cubicBezTo>
                    <a:pt x="2336800" y="1085273"/>
                    <a:pt x="2347137" y="1103235"/>
                    <a:pt x="2355273" y="1122218"/>
                  </a:cubicBezTo>
                  <a:cubicBezTo>
                    <a:pt x="2369507" y="1155431"/>
                    <a:pt x="2372940" y="1184054"/>
                    <a:pt x="2382982" y="1219200"/>
                  </a:cubicBezTo>
                  <a:cubicBezTo>
                    <a:pt x="2386994" y="1233242"/>
                    <a:pt x="2392824" y="1246721"/>
                    <a:pt x="2396836" y="1260763"/>
                  </a:cubicBezTo>
                  <a:cubicBezTo>
                    <a:pt x="2402067" y="1279072"/>
                    <a:pt x="2405460" y="1297872"/>
                    <a:pt x="2410691" y="1316181"/>
                  </a:cubicBezTo>
                  <a:cubicBezTo>
                    <a:pt x="2450432" y="1455272"/>
                    <a:pt x="2395104" y="1239972"/>
                    <a:pt x="2438400" y="1413163"/>
                  </a:cubicBezTo>
                  <a:cubicBezTo>
                    <a:pt x="2433782" y="1468581"/>
                    <a:pt x="2435452" y="1524888"/>
                    <a:pt x="2424546" y="1579418"/>
                  </a:cubicBezTo>
                  <a:cubicBezTo>
                    <a:pt x="2421280" y="1595746"/>
                    <a:pt x="2404283" y="1606088"/>
                    <a:pt x="2396836" y="1620981"/>
                  </a:cubicBezTo>
                  <a:cubicBezTo>
                    <a:pt x="2390305" y="1634043"/>
                    <a:pt x="2390074" y="1649779"/>
                    <a:pt x="2382982" y="1662545"/>
                  </a:cubicBezTo>
                  <a:cubicBezTo>
                    <a:pt x="2364135" y="1696470"/>
                    <a:pt x="2323201" y="1760664"/>
                    <a:pt x="2286000" y="1787236"/>
                  </a:cubicBezTo>
                  <a:cubicBezTo>
                    <a:pt x="2269194" y="1799240"/>
                    <a:pt x="2248514" y="1804698"/>
                    <a:pt x="2230582" y="1814945"/>
                  </a:cubicBezTo>
                  <a:cubicBezTo>
                    <a:pt x="2216125" y="1823206"/>
                    <a:pt x="2203911" y="1835207"/>
                    <a:pt x="2189018" y="1842654"/>
                  </a:cubicBezTo>
                  <a:cubicBezTo>
                    <a:pt x="2074360" y="1899984"/>
                    <a:pt x="2236182" y="1797731"/>
                    <a:pt x="2092036" y="1884218"/>
                  </a:cubicBezTo>
                  <a:cubicBezTo>
                    <a:pt x="2092019" y="1884228"/>
                    <a:pt x="1988136" y="1953485"/>
                    <a:pt x="1967346" y="1967345"/>
                  </a:cubicBezTo>
                  <a:cubicBezTo>
                    <a:pt x="1953491" y="1976581"/>
                    <a:pt x="1940675" y="1987607"/>
                    <a:pt x="1925782" y="1995054"/>
                  </a:cubicBezTo>
                  <a:cubicBezTo>
                    <a:pt x="1907309" y="2004290"/>
                    <a:pt x="1888074" y="2012137"/>
                    <a:pt x="1870364" y="2022763"/>
                  </a:cubicBezTo>
                  <a:cubicBezTo>
                    <a:pt x="1752541" y="2093456"/>
                    <a:pt x="1830323" y="2067409"/>
                    <a:pt x="1731818" y="2092036"/>
                  </a:cubicBezTo>
                  <a:cubicBezTo>
                    <a:pt x="1717964" y="2101272"/>
                    <a:pt x="1705148" y="2112298"/>
                    <a:pt x="1690255" y="2119745"/>
                  </a:cubicBezTo>
                  <a:cubicBezTo>
                    <a:pt x="1622882" y="2153432"/>
                    <a:pt x="1560631" y="2126261"/>
                    <a:pt x="1482436" y="2119745"/>
                  </a:cubicBezTo>
                  <a:cubicBezTo>
                    <a:pt x="1379716" y="2051265"/>
                    <a:pt x="1431964" y="2057796"/>
                    <a:pt x="1330036" y="2078181"/>
                  </a:cubicBezTo>
                  <a:cubicBezTo>
                    <a:pt x="1251964" y="2156255"/>
                    <a:pt x="1305997" y="2110983"/>
                    <a:pt x="1149927" y="2189018"/>
                  </a:cubicBezTo>
                  <a:lnTo>
                    <a:pt x="1066800" y="2230581"/>
                  </a:lnTo>
                  <a:cubicBezTo>
                    <a:pt x="1039091" y="2244436"/>
                    <a:pt x="1014341" y="2267764"/>
                    <a:pt x="983673" y="2272145"/>
                  </a:cubicBezTo>
                  <a:cubicBezTo>
                    <a:pt x="845292" y="2291914"/>
                    <a:pt x="919147" y="2282394"/>
                    <a:pt x="762000" y="2299854"/>
                  </a:cubicBezTo>
                  <a:cubicBezTo>
                    <a:pt x="688109" y="2295236"/>
                    <a:pt x="613955" y="2293750"/>
                    <a:pt x="540327" y="2286000"/>
                  </a:cubicBezTo>
                  <a:cubicBezTo>
                    <a:pt x="498160" y="2281561"/>
                    <a:pt x="489543" y="2267556"/>
                    <a:pt x="471055" y="2230581"/>
                  </a:cubicBezTo>
                  <a:cubicBezTo>
                    <a:pt x="464524" y="2217519"/>
                    <a:pt x="465301" y="2201169"/>
                    <a:pt x="457200" y="2189018"/>
                  </a:cubicBezTo>
                  <a:cubicBezTo>
                    <a:pt x="435864" y="2157015"/>
                    <a:pt x="404742" y="2140192"/>
                    <a:pt x="374073" y="2119745"/>
                  </a:cubicBezTo>
                  <a:cubicBezTo>
                    <a:pt x="364837" y="2105890"/>
                    <a:pt x="360484" y="2087006"/>
                    <a:pt x="346364" y="2078181"/>
                  </a:cubicBezTo>
                  <a:cubicBezTo>
                    <a:pt x="321596" y="2062701"/>
                    <a:pt x="263236" y="2050472"/>
                    <a:pt x="263236" y="2050472"/>
                  </a:cubicBezTo>
                  <a:cubicBezTo>
                    <a:pt x="222466" y="1968932"/>
                    <a:pt x="242056" y="2014644"/>
                    <a:pt x="207818" y="1911927"/>
                  </a:cubicBezTo>
                  <a:lnTo>
                    <a:pt x="193964" y="1870363"/>
                  </a:lnTo>
                  <a:cubicBezTo>
                    <a:pt x="192885" y="1861734"/>
                    <a:pt x="171240" y="1652459"/>
                    <a:pt x="152400" y="1648691"/>
                  </a:cubicBezTo>
                  <a:lnTo>
                    <a:pt x="83127" y="1634836"/>
                  </a:lnTo>
                  <a:cubicBezTo>
                    <a:pt x="78509" y="1620981"/>
                    <a:pt x="75804" y="1606334"/>
                    <a:pt x="69273" y="1593272"/>
                  </a:cubicBezTo>
                  <a:cubicBezTo>
                    <a:pt x="61827" y="1578379"/>
                    <a:pt x="42542" y="1568331"/>
                    <a:pt x="41564" y="1551709"/>
                  </a:cubicBezTo>
                  <a:cubicBezTo>
                    <a:pt x="40181" y="1528199"/>
                    <a:pt x="38587" y="1377552"/>
                    <a:pt x="69273" y="1316181"/>
                  </a:cubicBezTo>
                  <a:cubicBezTo>
                    <a:pt x="76720" y="1301288"/>
                    <a:pt x="87746" y="1288472"/>
                    <a:pt x="96982" y="1274618"/>
                  </a:cubicBezTo>
                  <a:cubicBezTo>
                    <a:pt x="101600" y="1260763"/>
                    <a:pt x="103322" y="1245577"/>
                    <a:pt x="110836" y="1233054"/>
                  </a:cubicBezTo>
                  <a:cubicBezTo>
                    <a:pt x="117557" y="1221853"/>
                    <a:pt x="138546" y="1218407"/>
                    <a:pt x="138546" y="1205345"/>
                  </a:cubicBezTo>
                  <a:lnTo>
                    <a:pt x="110836" y="1177636"/>
                  </a:lnTo>
                  <a:cubicBezTo>
                    <a:pt x="93775" y="1126452"/>
                    <a:pt x="78997" y="1102768"/>
                    <a:pt x="110836" y="1039091"/>
                  </a:cubicBezTo>
                  <a:cubicBezTo>
                    <a:pt x="165544" y="929676"/>
                    <a:pt x="145473" y="992908"/>
                    <a:pt x="152400" y="983672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397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การมีส่วนร่วม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PAR)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 bwMode="auto">
            <a:xfrm flipV="1">
              <a:off x="2639616" y="3429000"/>
              <a:ext cx="4032448" cy="2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cxnSpLocks/>
              <a:endCxn id="33" idx="1"/>
            </p:cNvCxnSpPr>
            <p:nvPr/>
          </p:nvCxnSpPr>
          <p:spPr bwMode="auto">
            <a:xfrm flipV="1">
              <a:off x="7612691" y="3867295"/>
              <a:ext cx="1031530" cy="432048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 bwMode="auto">
            <a:xfrm>
              <a:off x="5825389" y="792115"/>
              <a:ext cx="1761035" cy="1536240"/>
            </a:xfrm>
            <a:custGeom>
              <a:avLst/>
              <a:gdLst>
                <a:gd name="connsiteX0" fmla="*/ 152400 w 2450432"/>
                <a:gd name="connsiteY0" fmla="*/ 983672 h 2299854"/>
                <a:gd name="connsiteX1" fmla="*/ 152400 w 2450432"/>
                <a:gd name="connsiteY1" fmla="*/ 983672 h 2299854"/>
                <a:gd name="connsiteX2" fmla="*/ 27709 w 2450432"/>
                <a:gd name="connsiteY2" fmla="*/ 872836 h 2299854"/>
                <a:gd name="connsiteX3" fmla="*/ 0 w 2450432"/>
                <a:gd name="connsiteY3" fmla="*/ 762000 h 2299854"/>
                <a:gd name="connsiteX4" fmla="*/ 13855 w 2450432"/>
                <a:gd name="connsiteY4" fmla="*/ 692727 h 2299854"/>
                <a:gd name="connsiteX5" fmla="*/ 55418 w 2450432"/>
                <a:gd name="connsiteY5" fmla="*/ 665018 h 2299854"/>
                <a:gd name="connsiteX6" fmla="*/ 180109 w 2450432"/>
                <a:gd name="connsiteY6" fmla="*/ 623454 h 2299854"/>
                <a:gd name="connsiteX7" fmla="*/ 221673 w 2450432"/>
                <a:gd name="connsiteY7" fmla="*/ 609600 h 2299854"/>
                <a:gd name="connsiteX8" fmla="*/ 290946 w 2450432"/>
                <a:gd name="connsiteY8" fmla="*/ 595745 h 2299854"/>
                <a:gd name="connsiteX9" fmla="*/ 304800 w 2450432"/>
                <a:gd name="connsiteY9" fmla="*/ 346363 h 2299854"/>
                <a:gd name="connsiteX10" fmla="*/ 360218 w 2450432"/>
                <a:gd name="connsiteY10" fmla="*/ 221672 h 2299854"/>
                <a:gd name="connsiteX11" fmla="*/ 484909 w 2450432"/>
                <a:gd name="connsiteY11" fmla="*/ 166254 h 2299854"/>
                <a:gd name="connsiteX12" fmla="*/ 651164 w 2450432"/>
                <a:gd name="connsiteY12" fmla="*/ 138545 h 2299854"/>
                <a:gd name="connsiteX13" fmla="*/ 692727 w 2450432"/>
                <a:gd name="connsiteY13" fmla="*/ 124691 h 2299854"/>
                <a:gd name="connsiteX14" fmla="*/ 720436 w 2450432"/>
                <a:gd name="connsiteY14" fmla="*/ 96981 h 2299854"/>
                <a:gd name="connsiteX15" fmla="*/ 789709 w 2450432"/>
                <a:gd name="connsiteY15" fmla="*/ 83127 h 2299854"/>
                <a:gd name="connsiteX16" fmla="*/ 831273 w 2450432"/>
                <a:gd name="connsiteY16" fmla="*/ 69272 h 2299854"/>
                <a:gd name="connsiteX17" fmla="*/ 872836 w 2450432"/>
                <a:gd name="connsiteY17" fmla="*/ 27709 h 2299854"/>
                <a:gd name="connsiteX18" fmla="*/ 928255 w 2450432"/>
                <a:gd name="connsiteY18" fmla="*/ 13854 h 2299854"/>
                <a:gd name="connsiteX19" fmla="*/ 969818 w 2450432"/>
                <a:gd name="connsiteY19" fmla="*/ 0 h 2299854"/>
                <a:gd name="connsiteX20" fmla="*/ 1149927 w 2450432"/>
                <a:gd name="connsiteY20" fmla="*/ 13854 h 2299854"/>
                <a:gd name="connsiteX21" fmla="*/ 1191491 w 2450432"/>
                <a:gd name="connsiteY21" fmla="*/ 41563 h 2299854"/>
                <a:gd name="connsiteX22" fmla="*/ 1288473 w 2450432"/>
                <a:gd name="connsiteY22" fmla="*/ 83127 h 2299854"/>
                <a:gd name="connsiteX23" fmla="*/ 1330036 w 2450432"/>
                <a:gd name="connsiteY23" fmla="*/ 110836 h 2299854"/>
                <a:gd name="connsiteX24" fmla="*/ 1634836 w 2450432"/>
                <a:gd name="connsiteY24" fmla="*/ 138545 h 2299854"/>
                <a:gd name="connsiteX25" fmla="*/ 1717964 w 2450432"/>
                <a:gd name="connsiteY25" fmla="*/ 166254 h 2299854"/>
                <a:gd name="connsiteX26" fmla="*/ 1759527 w 2450432"/>
                <a:gd name="connsiteY26" fmla="*/ 180109 h 2299854"/>
                <a:gd name="connsiteX27" fmla="*/ 1801091 w 2450432"/>
                <a:gd name="connsiteY27" fmla="*/ 207818 h 2299854"/>
                <a:gd name="connsiteX28" fmla="*/ 1898073 w 2450432"/>
                <a:gd name="connsiteY28" fmla="*/ 277091 h 2299854"/>
                <a:gd name="connsiteX29" fmla="*/ 1925782 w 2450432"/>
                <a:gd name="connsiteY29" fmla="*/ 318654 h 2299854"/>
                <a:gd name="connsiteX30" fmla="*/ 1953491 w 2450432"/>
                <a:gd name="connsiteY30" fmla="*/ 401781 h 2299854"/>
                <a:gd name="connsiteX31" fmla="*/ 1967346 w 2450432"/>
                <a:gd name="connsiteY31" fmla="*/ 443345 h 2299854"/>
                <a:gd name="connsiteX32" fmla="*/ 1995055 w 2450432"/>
                <a:gd name="connsiteY32" fmla="*/ 540327 h 2299854"/>
                <a:gd name="connsiteX33" fmla="*/ 2036618 w 2450432"/>
                <a:gd name="connsiteY33" fmla="*/ 568036 h 2299854"/>
                <a:gd name="connsiteX34" fmla="*/ 2161309 w 2450432"/>
                <a:gd name="connsiteY34" fmla="*/ 595745 h 2299854"/>
                <a:gd name="connsiteX35" fmla="*/ 2258291 w 2450432"/>
                <a:gd name="connsiteY35" fmla="*/ 665018 h 2299854"/>
                <a:gd name="connsiteX36" fmla="*/ 2272146 w 2450432"/>
                <a:gd name="connsiteY36" fmla="*/ 762000 h 2299854"/>
                <a:gd name="connsiteX37" fmla="*/ 2327564 w 2450432"/>
                <a:gd name="connsiteY37" fmla="*/ 1066800 h 2299854"/>
                <a:gd name="connsiteX38" fmla="*/ 2355273 w 2450432"/>
                <a:gd name="connsiteY38" fmla="*/ 1122218 h 2299854"/>
                <a:gd name="connsiteX39" fmla="*/ 2382982 w 2450432"/>
                <a:gd name="connsiteY39" fmla="*/ 1219200 h 2299854"/>
                <a:gd name="connsiteX40" fmla="*/ 2396836 w 2450432"/>
                <a:gd name="connsiteY40" fmla="*/ 1260763 h 2299854"/>
                <a:gd name="connsiteX41" fmla="*/ 2410691 w 2450432"/>
                <a:gd name="connsiteY41" fmla="*/ 1316181 h 2299854"/>
                <a:gd name="connsiteX42" fmla="*/ 2438400 w 2450432"/>
                <a:gd name="connsiteY42" fmla="*/ 1413163 h 2299854"/>
                <a:gd name="connsiteX43" fmla="*/ 2424546 w 2450432"/>
                <a:gd name="connsiteY43" fmla="*/ 1579418 h 2299854"/>
                <a:gd name="connsiteX44" fmla="*/ 2396836 w 2450432"/>
                <a:gd name="connsiteY44" fmla="*/ 1620981 h 2299854"/>
                <a:gd name="connsiteX45" fmla="*/ 2382982 w 2450432"/>
                <a:gd name="connsiteY45" fmla="*/ 1662545 h 2299854"/>
                <a:gd name="connsiteX46" fmla="*/ 2286000 w 2450432"/>
                <a:gd name="connsiteY46" fmla="*/ 1787236 h 2299854"/>
                <a:gd name="connsiteX47" fmla="*/ 2230582 w 2450432"/>
                <a:gd name="connsiteY47" fmla="*/ 1814945 h 2299854"/>
                <a:gd name="connsiteX48" fmla="*/ 2189018 w 2450432"/>
                <a:gd name="connsiteY48" fmla="*/ 1842654 h 2299854"/>
                <a:gd name="connsiteX49" fmla="*/ 2092036 w 2450432"/>
                <a:gd name="connsiteY49" fmla="*/ 1884218 h 2299854"/>
                <a:gd name="connsiteX50" fmla="*/ 1967346 w 2450432"/>
                <a:gd name="connsiteY50" fmla="*/ 1967345 h 2299854"/>
                <a:gd name="connsiteX51" fmla="*/ 1925782 w 2450432"/>
                <a:gd name="connsiteY51" fmla="*/ 1995054 h 2299854"/>
                <a:gd name="connsiteX52" fmla="*/ 1870364 w 2450432"/>
                <a:gd name="connsiteY52" fmla="*/ 2022763 h 2299854"/>
                <a:gd name="connsiteX53" fmla="*/ 1731818 w 2450432"/>
                <a:gd name="connsiteY53" fmla="*/ 2092036 h 2299854"/>
                <a:gd name="connsiteX54" fmla="*/ 1690255 w 2450432"/>
                <a:gd name="connsiteY54" fmla="*/ 2119745 h 2299854"/>
                <a:gd name="connsiteX55" fmla="*/ 1482436 w 2450432"/>
                <a:gd name="connsiteY55" fmla="*/ 2119745 h 2299854"/>
                <a:gd name="connsiteX56" fmla="*/ 1330036 w 2450432"/>
                <a:gd name="connsiteY56" fmla="*/ 2078181 h 2299854"/>
                <a:gd name="connsiteX57" fmla="*/ 1149927 w 2450432"/>
                <a:gd name="connsiteY57" fmla="*/ 2189018 h 2299854"/>
                <a:gd name="connsiteX58" fmla="*/ 1066800 w 2450432"/>
                <a:gd name="connsiteY58" fmla="*/ 2230581 h 2299854"/>
                <a:gd name="connsiteX59" fmla="*/ 983673 w 2450432"/>
                <a:gd name="connsiteY59" fmla="*/ 2272145 h 2299854"/>
                <a:gd name="connsiteX60" fmla="*/ 762000 w 2450432"/>
                <a:gd name="connsiteY60" fmla="*/ 2299854 h 2299854"/>
                <a:gd name="connsiteX61" fmla="*/ 540327 w 2450432"/>
                <a:gd name="connsiteY61" fmla="*/ 2286000 h 2299854"/>
                <a:gd name="connsiteX62" fmla="*/ 471055 w 2450432"/>
                <a:gd name="connsiteY62" fmla="*/ 2230581 h 2299854"/>
                <a:gd name="connsiteX63" fmla="*/ 457200 w 2450432"/>
                <a:gd name="connsiteY63" fmla="*/ 2189018 h 2299854"/>
                <a:gd name="connsiteX64" fmla="*/ 374073 w 2450432"/>
                <a:gd name="connsiteY64" fmla="*/ 2119745 h 2299854"/>
                <a:gd name="connsiteX65" fmla="*/ 346364 w 2450432"/>
                <a:gd name="connsiteY65" fmla="*/ 2078181 h 2299854"/>
                <a:gd name="connsiteX66" fmla="*/ 263236 w 2450432"/>
                <a:gd name="connsiteY66" fmla="*/ 2050472 h 2299854"/>
                <a:gd name="connsiteX67" fmla="*/ 207818 w 2450432"/>
                <a:gd name="connsiteY67" fmla="*/ 1911927 h 2299854"/>
                <a:gd name="connsiteX68" fmla="*/ 193964 w 2450432"/>
                <a:gd name="connsiteY68" fmla="*/ 1870363 h 2299854"/>
                <a:gd name="connsiteX69" fmla="*/ 152400 w 2450432"/>
                <a:gd name="connsiteY69" fmla="*/ 1648691 h 2299854"/>
                <a:gd name="connsiteX70" fmla="*/ 83127 w 2450432"/>
                <a:gd name="connsiteY70" fmla="*/ 1634836 h 2299854"/>
                <a:gd name="connsiteX71" fmla="*/ 69273 w 2450432"/>
                <a:gd name="connsiteY71" fmla="*/ 1593272 h 2299854"/>
                <a:gd name="connsiteX72" fmla="*/ 41564 w 2450432"/>
                <a:gd name="connsiteY72" fmla="*/ 1551709 h 2299854"/>
                <a:gd name="connsiteX73" fmla="*/ 69273 w 2450432"/>
                <a:gd name="connsiteY73" fmla="*/ 1316181 h 2299854"/>
                <a:gd name="connsiteX74" fmla="*/ 96982 w 2450432"/>
                <a:gd name="connsiteY74" fmla="*/ 1274618 h 2299854"/>
                <a:gd name="connsiteX75" fmla="*/ 110836 w 2450432"/>
                <a:gd name="connsiteY75" fmla="*/ 1233054 h 2299854"/>
                <a:gd name="connsiteX76" fmla="*/ 138546 w 2450432"/>
                <a:gd name="connsiteY76" fmla="*/ 1205345 h 2299854"/>
                <a:gd name="connsiteX77" fmla="*/ 110836 w 2450432"/>
                <a:gd name="connsiteY77" fmla="*/ 1177636 h 2299854"/>
                <a:gd name="connsiteX78" fmla="*/ 110836 w 2450432"/>
                <a:gd name="connsiteY78" fmla="*/ 1039091 h 2299854"/>
                <a:gd name="connsiteX79" fmla="*/ 152400 w 2450432"/>
                <a:gd name="connsiteY79" fmla="*/ 983672 h 229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450432" h="2299854">
                  <a:moveTo>
                    <a:pt x="152400" y="983672"/>
                  </a:moveTo>
                  <a:lnTo>
                    <a:pt x="152400" y="983672"/>
                  </a:lnTo>
                  <a:cubicBezTo>
                    <a:pt x="114744" y="956775"/>
                    <a:pt x="46909" y="925637"/>
                    <a:pt x="27709" y="872836"/>
                  </a:cubicBezTo>
                  <a:cubicBezTo>
                    <a:pt x="14695" y="837046"/>
                    <a:pt x="0" y="762000"/>
                    <a:pt x="0" y="762000"/>
                  </a:cubicBezTo>
                  <a:cubicBezTo>
                    <a:pt x="4618" y="738909"/>
                    <a:pt x="2172" y="713173"/>
                    <a:pt x="13855" y="692727"/>
                  </a:cubicBezTo>
                  <a:cubicBezTo>
                    <a:pt x="22116" y="678270"/>
                    <a:pt x="40961" y="673279"/>
                    <a:pt x="55418" y="665018"/>
                  </a:cubicBezTo>
                  <a:cubicBezTo>
                    <a:pt x="127114" y="624049"/>
                    <a:pt x="96039" y="644471"/>
                    <a:pt x="180109" y="623454"/>
                  </a:cubicBezTo>
                  <a:cubicBezTo>
                    <a:pt x="194277" y="619912"/>
                    <a:pt x="207505" y="613142"/>
                    <a:pt x="221673" y="609600"/>
                  </a:cubicBezTo>
                  <a:cubicBezTo>
                    <a:pt x="244518" y="603889"/>
                    <a:pt x="267855" y="600363"/>
                    <a:pt x="290946" y="595745"/>
                  </a:cubicBezTo>
                  <a:cubicBezTo>
                    <a:pt x="295564" y="512618"/>
                    <a:pt x="294474" y="428976"/>
                    <a:pt x="304800" y="346363"/>
                  </a:cubicBezTo>
                  <a:cubicBezTo>
                    <a:pt x="308719" y="315008"/>
                    <a:pt x="332872" y="249018"/>
                    <a:pt x="360218" y="221672"/>
                  </a:cubicBezTo>
                  <a:cubicBezTo>
                    <a:pt x="393150" y="188740"/>
                    <a:pt x="443755" y="179972"/>
                    <a:pt x="484909" y="166254"/>
                  </a:cubicBezTo>
                  <a:cubicBezTo>
                    <a:pt x="566143" y="139177"/>
                    <a:pt x="511969" y="154012"/>
                    <a:pt x="651164" y="138545"/>
                  </a:cubicBezTo>
                  <a:cubicBezTo>
                    <a:pt x="665018" y="133927"/>
                    <a:pt x="680204" y="132205"/>
                    <a:pt x="692727" y="124691"/>
                  </a:cubicBezTo>
                  <a:cubicBezTo>
                    <a:pt x="703928" y="117970"/>
                    <a:pt x="708430" y="102127"/>
                    <a:pt x="720436" y="96981"/>
                  </a:cubicBezTo>
                  <a:cubicBezTo>
                    <a:pt x="742080" y="87705"/>
                    <a:pt x="766864" y="88838"/>
                    <a:pt x="789709" y="83127"/>
                  </a:cubicBezTo>
                  <a:cubicBezTo>
                    <a:pt x="803877" y="79585"/>
                    <a:pt x="817418" y="73890"/>
                    <a:pt x="831273" y="69272"/>
                  </a:cubicBezTo>
                  <a:cubicBezTo>
                    <a:pt x="845127" y="55418"/>
                    <a:pt x="855825" y="37430"/>
                    <a:pt x="872836" y="27709"/>
                  </a:cubicBezTo>
                  <a:cubicBezTo>
                    <a:pt x="889369" y="18262"/>
                    <a:pt x="909946" y="19085"/>
                    <a:pt x="928255" y="13854"/>
                  </a:cubicBezTo>
                  <a:cubicBezTo>
                    <a:pt x="942297" y="9842"/>
                    <a:pt x="955964" y="4618"/>
                    <a:pt x="969818" y="0"/>
                  </a:cubicBezTo>
                  <a:cubicBezTo>
                    <a:pt x="1029854" y="4618"/>
                    <a:pt x="1090745" y="2757"/>
                    <a:pt x="1149927" y="13854"/>
                  </a:cubicBezTo>
                  <a:cubicBezTo>
                    <a:pt x="1166293" y="16923"/>
                    <a:pt x="1177034" y="33302"/>
                    <a:pt x="1191491" y="41563"/>
                  </a:cubicBezTo>
                  <a:cubicBezTo>
                    <a:pt x="1393314" y="156890"/>
                    <a:pt x="1133027" y="5403"/>
                    <a:pt x="1288473" y="83127"/>
                  </a:cubicBezTo>
                  <a:cubicBezTo>
                    <a:pt x="1303366" y="90574"/>
                    <a:pt x="1313972" y="106455"/>
                    <a:pt x="1330036" y="110836"/>
                  </a:cubicBezTo>
                  <a:cubicBezTo>
                    <a:pt x="1376654" y="123550"/>
                    <a:pt x="1627505" y="138021"/>
                    <a:pt x="1634836" y="138545"/>
                  </a:cubicBezTo>
                  <a:lnTo>
                    <a:pt x="1717964" y="166254"/>
                  </a:lnTo>
                  <a:cubicBezTo>
                    <a:pt x="1731818" y="170872"/>
                    <a:pt x="1747376" y="172008"/>
                    <a:pt x="1759527" y="180109"/>
                  </a:cubicBezTo>
                  <a:cubicBezTo>
                    <a:pt x="1773382" y="189345"/>
                    <a:pt x="1787541" y="198140"/>
                    <a:pt x="1801091" y="207818"/>
                  </a:cubicBezTo>
                  <a:cubicBezTo>
                    <a:pt x="1921411" y="293760"/>
                    <a:pt x="1800100" y="211774"/>
                    <a:pt x="1898073" y="277091"/>
                  </a:cubicBezTo>
                  <a:cubicBezTo>
                    <a:pt x="1907309" y="290945"/>
                    <a:pt x="1919019" y="303438"/>
                    <a:pt x="1925782" y="318654"/>
                  </a:cubicBezTo>
                  <a:cubicBezTo>
                    <a:pt x="1937644" y="345344"/>
                    <a:pt x="1944255" y="374072"/>
                    <a:pt x="1953491" y="401781"/>
                  </a:cubicBezTo>
                  <a:cubicBezTo>
                    <a:pt x="1958109" y="415636"/>
                    <a:pt x="1963804" y="429177"/>
                    <a:pt x="1967346" y="443345"/>
                  </a:cubicBezTo>
                  <a:cubicBezTo>
                    <a:pt x="1968252" y="446969"/>
                    <a:pt x="1987826" y="531291"/>
                    <a:pt x="1995055" y="540327"/>
                  </a:cubicBezTo>
                  <a:cubicBezTo>
                    <a:pt x="2005457" y="553329"/>
                    <a:pt x="2021725" y="560589"/>
                    <a:pt x="2036618" y="568036"/>
                  </a:cubicBezTo>
                  <a:cubicBezTo>
                    <a:pt x="2070726" y="585090"/>
                    <a:pt x="2129378" y="590423"/>
                    <a:pt x="2161309" y="595745"/>
                  </a:cubicBezTo>
                  <a:cubicBezTo>
                    <a:pt x="2258291" y="628072"/>
                    <a:pt x="2235199" y="595745"/>
                    <a:pt x="2258291" y="665018"/>
                  </a:cubicBezTo>
                  <a:cubicBezTo>
                    <a:pt x="2262909" y="697345"/>
                    <a:pt x="2269734" y="729434"/>
                    <a:pt x="2272146" y="762000"/>
                  </a:cubicBezTo>
                  <a:cubicBezTo>
                    <a:pt x="2294270" y="1060681"/>
                    <a:pt x="2207713" y="986900"/>
                    <a:pt x="2327564" y="1066800"/>
                  </a:cubicBezTo>
                  <a:cubicBezTo>
                    <a:pt x="2336800" y="1085273"/>
                    <a:pt x="2347137" y="1103235"/>
                    <a:pt x="2355273" y="1122218"/>
                  </a:cubicBezTo>
                  <a:cubicBezTo>
                    <a:pt x="2369507" y="1155431"/>
                    <a:pt x="2372940" y="1184054"/>
                    <a:pt x="2382982" y="1219200"/>
                  </a:cubicBezTo>
                  <a:cubicBezTo>
                    <a:pt x="2386994" y="1233242"/>
                    <a:pt x="2392824" y="1246721"/>
                    <a:pt x="2396836" y="1260763"/>
                  </a:cubicBezTo>
                  <a:cubicBezTo>
                    <a:pt x="2402067" y="1279072"/>
                    <a:pt x="2405460" y="1297872"/>
                    <a:pt x="2410691" y="1316181"/>
                  </a:cubicBezTo>
                  <a:cubicBezTo>
                    <a:pt x="2450432" y="1455272"/>
                    <a:pt x="2395104" y="1239972"/>
                    <a:pt x="2438400" y="1413163"/>
                  </a:cubicBezTo>
                  <a:cubicBezTo>
                    <a:pt x="2433782" y="1468581"/>
                    <a:pt x="2435452" y="1524888"/>
                    <a:pt x="2424546" y="1579418"/>
                  </a:cubicBezTo>
                  <a:cubicBezTo>
                    <a:pt x="2421280" y="1595746"/>
                    <a:pt x="2404283" y="1606088"/>
                    <a:pt x="2396836" y="1620981"/>
                  </a:cubicBezTo>
                  <a:cubicBezTo>
                    <a:pt x="2390305" y="1634043"/>
                    <a:pt x="2390074" y="1649779"/>
                    <a:pt x="2382982" y="1662545"/>
                  </a:cubicBezTo>
                  <a:cubicBezTo>
                    <a:pt x="2364135" y="1696470"/>
                    <a:pt x="2323201" y="1760664"/>
                    <a:pt x="2286000" y="1787236"/>
                  </a:cubicBezTo>
                  <a:cubicBezTo>
                    <a:pt x="2269194" y="1799240"/>
                    <a:pt x="2248514" y="1804698"/>
                    <a:pt x="2230582" y="1814945"/>
                  </a:cubicBezTo>
                  <a:cubicBezTo>
                    <a:pt x="2216125" y="1823206"/>
                    <a:pt x="2203911" y="1835207"/>
                    <a:pt x="2189018" y="1842654"/>
                  </a:cubicBezTo>
                  <a:cubicBezTo>
                    <a:pt x="2074360" y="1899984"/>
                    <a:pt x="2236182" y="1797731"/>
                    <a:pt x="2092036" y="1884218"/>
                  </a:cubicBezTo>
                  <a:cubicBezTo>
                    <a:pt x="2092019" y="1884228"/>
                    <a:pt x="1988136" y="1953485"/>
                    <a:pt x="1967346" y="1967345"/>
                  </a:cubicBezTo>
                  <a:cubicBezTo>
                    <a:pt x="1953491" y="1976581"/>
                    <a:pt x="1940675" y="1987607"/>
                    <a:pt x="1925782" y="1995054"/>
                  </a:cubicBezTo>
                  <a:cubicBezTo>
                    <a:pt x="1907309" y="2004290"/>
                    <a:pt x="1888074" y="2012137"/>
                    <a:pt x="1870364" y="2022763"/>
                  </a:cubicBezTo>
                  <a:cubicBezTo>
                    <a:pt x="1752541" y="2093456"/>
                    <a:pt x="1830323" y="2067409"/>
                    <a:pt x="1731818" y="2092036"/>
                  </a:cubicBezTo>
                  <a:cubicBezTo>
                    <a:pt x="1717964" y="2101272"/>
                    <a:pt x="1705148" y="2112298"/>
                    <a:pt x="1690255" y="2119745"/>
                  </a:cubicBezTo>
                  <a:cubicBezTo>
                    <a:pt x="1622882" y="2153432"/>
                    <a:pt x="1560631" y="2126261"/>
                    <a:pt x="1482436" y="2119745"/>
                  </a:cubicBezTo>
                  <a:cubicBezTo>
                    <a:pt x="1379716" y="2051265"/>
                    <a:pt x="1431964" y="2057796"/>
                    <a:pt x="1330036" y="2078181"/>
                  </a:cubicBezTo>
                  <a:cubicBezTo>
                    <a:pt x="1251964" y="2156255"/>
                    <a:pt x="1305997" y="2110983"/>
                    <a:pt x="1149927" y="2189018"/>
                  </a:cubicBezTo>
                  <a:lnTo>
                    <a:pt x="1066800" y="2230581"/>
                  </a:lnTo>
                  <a:cubicBezTo>
                    <a:pt x="1039091" y="2244436"/>
                    <a:pt x="1014341" y="2267764"/>
                    <a:pt x="983673" y="2272145"/>
                  </a:cubicBezTo>
                  <a:cubicBezTo>
                    <a:pt x="845292" y="2291914"/>
                    <a:pt x="919147" y="2282394"/>
                    <a:pt x="762000" y="2299854"/>
                  </a:cubicBezTo>
                  <a:cubicBezTo>
                    <a:pt x="688109" y="2295236"/>
                    <a:pt x="613955" y="2293750"/>
                    <a:pt x="540327" y="2286000"/>
                  </a:cubicBezTo>
                  <a:cubicBezTo>
                    <a:pt x="498160" y="2281561"/>
                    <a:pt x="489543" y="2267556"/>
                    <a:pt x="471055" y="2230581"/>
                  </a:cubicBezTo>
                  <a:cubicBezTo>
                    <a:pt x="464524" y="2217519"/>
                    <a:pt x="465301" y="2201169"/>
                    <a:pt x="457200" y="2189018"/>
                  </a:cubicBezTo>
                  <a:cubicBezTo>
                    <a:pt x="435864" y="2157015"/>
                    <a:pt x="404742" y="2140192"/>
                    <a:pt x="374073" y="2119745"/>
                  </a:cubicBezTo>
                  <a:cubicBezTo>
                    <a:pt x="364837" y="2105890"/>
                    <a:pt x="360484" y="2087006"/>
                    <a:pt x="346364" y="2078181"/>
                  </a:cubicBezTo>
                  <a:cubicBezTo>
                    <a:pt x="321596" y="2062701"/>
                    <a:pt x="263236" y="2050472"/>
                    <a:pt x="263236" y="2050472"/>
                  </a:cubicBezTo>
                  <a:cubicBezTo>
                    <a:pt x="222466" y="1968932"/>
                    <a:pt x="242056" y="2014644"/>
                    <a:pt x="207818" y="1911927"/>
                  </a:cubicBezTo>
                  <a:lnTo>
                    <a:pt x="193964" y="1870363"/>
                  </a:lnTo>
                  <a:cubicBezTo>
                    <a:pt x="192885" y="1861734"/>
                    <a:pt x="171240" y="1652459"/>
                    <a:pt x="152400" y="1648691"/>
                  </a:cubicBezTo>
                  <a:lnTo>
                    <a:pt x="83127" y="1634836"/>
                  </a:lnTo>
                  <a:cubicBezTo>
                    <a:pt x="78509" y="1620981"/>
                    <a:pt x="75804" y="1606334"/>
                    <a:pt x="69273" y="1593272"/>
                  </a:cubicBezTo>
                  <a:cubicBezTo>
                    <a:pt x="61827" y="1578379"/>
                    <a:pt x="42542" y="1568331"/>
                    <a:pt x="41564" y="1551709"/>
                  </a:cubicBezTo>
                  <a:cubicBezTo>
                    <a:pt x="40181" y="1528199"/>
                    <a:pt x="38587" y="1377552"/>
                    <a:pt x="69273" y="1316181"/>
                  </a:cubicBezTo>
                  <a:cubicBezTo>
                    <a:pt x="76720" y="1301288"/>
                    <a:pt x="87746" y="1288472"/>
                    <a:pt x="96982" y="1274618"/>
                  </a:cubicBezTo>
                  <a:cubicBezTo>
                    <a:pt x="101600" y="1260763"/>
                    <a:pt x="103322" y="1245577"/>
                    <a:pt x="110836" y="1233054"/>
                  </a:cubicBezTo>
                  <a:cubicBezTo>
                    <a:pt x="117557" y="1221853"/>
                    <a:pt x="138546" y="1218407"/>
                    <a:pt x="138546" y="1205345"/>
                  </a:cubicBezTo>
                  <a:lnTo>
                    <a:pt x="110836" y="1177636"/>
                  </a:lnTo>
                  <a:cubicBezTo>
                    <a:pt x="93775" y="1126452"/>
                    <a:pt x="78997" y="1102768"/>
                    <a:pt x="110836" y="1039091"/>
                  </a:cubicBezTo>
                  <a:cubicBezTo>
                    <a:pt x="165544" y="929676"/>
                    <a:pt x="145473" y="992908"/>
                    <a:pt x="152400" y="98367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Pre/</a:t>
              </a: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Before</a:t>
              </a: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5780651" y="3933059"/>
              <a:ext cx="1803348" cy="1578512"/>
            </a:xfrm>
            <a:custGeom>
              <a:avLst/>
              <a:gdLst>
                <a:gd name="connsiteX0" fmla="*/ 152400 w 2450432"/>
                <a:gd name="connsiteY0" fmla="*/ 983672 h 2299854"/>
                <a:gd name="connsiteX1" fmla="*/ 152400 w 2450432"/>
                <a:gd name="connsiteY1" fmla="*/ 983672 h 2299854"/>
                <a:gd name="connsiteX2" fmla="*/ 27709 w 2450432"/>
                <a:gd name="connsiteY2" fmla="*/ 872836 h 2299854"/>
                <a:gd name="connsiteX3" fmla="*/ 0 w 2450432"/>
                <a:gd name="connsiteY3" fmla="*/ 762000 h 2299854"/>
                <a:gd name="connsiteX4" fmla="*/ 13855 w 2450432"/>
                <a:gd name="connsiteY4" fmla="*/ 692727 h 2299854"/>
                <a:gd name="connsiteX5" fmla="*/ 55418 w 2450432"/>
                <a:gd name="connsiteY5" fmla="*/ 665018 h 2299854"/>
                <a:gd name="connsiteX6" fmla="*/ 180109 w 2450432"/>
                <a:gd name="connsiteY6" fmla="*/ 623454 h 2299854"/>
                <a:gd name="connsiteX7" fmla="*/ 221673 w 2450432"/>
                <a:gd name="connsiteY7" fmla="*/ 609600 h 2299854"/>
                <a:gd name="connsiteX8" fmla="*/ 290946 w 2450432"/>
                <a:gd name="connsiteY8" fmla="*/ 595745 h 2299854"/>
                <a:gd name="connsiteX9" fmla="*/ 304800 w 2450432"/>
                <a:gd name="connsiteY9" fmla="*/ 346363 h 2299854"/>
                <a:gd name="connsiteX10" fmla="*/ 360218 w 2450432"/>
                <a:gd name="connsiteY10" fmla="*/ 221672 h 2299854"/>
                <a:gd name="connsiteX11" fmla="*/ 484909 w 2450432"/>
                <a:gd name="connsiteY11" fmla="*/ 166254 h 2299854"/>
                <a:gd name="connsiteX12" fmla="*/ 651164 w 2450432"/>
                <a:gd name="connsiteY12" fmla="*/ 138545 h 2299854"/>
                <a:gd name="connsiteX13" fmla="*/ 692727 w 2450432"/>
                <a:gd name="connsiteY13" fmla="*/ 124691 h 2299854"/>
                <a:gd name="connsiteX14" fmla="*/ 720436 w 2450432"/>
                <a:gd name="connsiteY14" fmla="*/ 96981 h 2299854"/>
                <a:gd name="connsiteX15" fmla="*/ 789709 w 2450432"/>
                <a:gd name="connsiteY15" fmla="*/ 83127 h 2299854"/>
                <a:gd name="connsiteX16" fmla="*/ 831273 w 2450432"/>
                <a:gd name="connsiteY16" fmla="*/ 69272 h 2299854"/>
                <a:gd name="connsiteX17" fmla="*/ 872836 w 2450432"/>
                <a:gd name="connsiteY17" fmla="*/ 27709 h 2299854"/>
                <a:gd name="connsiteX18" fmla="*/ 928255 w 2450432"/>
                <a:gd name="connsiteY18" fmla="*/ 13854 h 2299854"/>
                <a:gd name="connsiteX19" fmla="*/ 969818 w 2450432"/>
                <a:gd name="connsiteY19" fmla="*/ 0 h 2299854"/>
                <a:gd name="connsiteX20" fmla="*/ 1149927 w 2450432"/>
                <a:gd name="connsiteY20" fmla="*/ 13854 h 2299854"/>
                <a:gd name="connsiteX21" fmla="*/ 1191491 w 2450432"/>
                <a:gd name="connsiteY21" fmla="*/ 41563 h 2299854"/>
                <a:gd name="connsiteX22" fmla="*/ 1288473 w 2450432"/>
                <a:gd name="connsiteY22" fmla="*/ 83127 h 2299854"/>
                <a:gd name="connsiteX23" fmla="*/ 1330036 w 2450432"/>
                <a:gd name="connsiteY23" fmla="*/ 110836 h 2299854"/>
                <a:gd name="connsiteX24" fmla="*/ 1634836 w 2450432"/>
                <a:gd name="connsiteY24" fmla="*/ 138545 h 2299854"/>
                <a:gd name="connsiteX25" fmla="*/ 1717964 w 2450432"/>
                <a:gd name="connsiteY25" fmla="*/ 166254 h 2299854"/>
                <a:gd name="connsiteX26" fmla="*/ 1759527 w 2450432"/>
                <a:gd name="connsiteY26" fmla="*/ 180109 h 2299854"/>
                <a:gd name="connsiteX27" fmla="*/ 1801091 w 2450432"/>
                <a:gd name="connsiteY27" fmla="*/ 207818 h 2299854"/>
                <a:gd name="connsiteX28" fmla="*/ 1898073 w 2450432"/>
                <a:gd name="connsiteY28" fmla="*/ 277091 h 2299854"/>
                <a:gd name="connsiteX29" fmla="*/ 1925782 w 2450432"/>
                <a:gd name="connsiteY29" fmla="*/ 318654 h 2299854"/>
                <a:gd name="connsiteX30" fmla="*/ 1953491 w 2450432"/>
                <a:gd name="connsiteY30" fmla="*/ 401781 h 2299854"/>
                <a:gd name="connsiteX31" fmla="*/ 1967346 w 2450432"/>
                <a:gd name="connsiteY31" fmla="*/ 443345 h 2299854"/>
                <a:gd name="connsiteX32" fmla="*/ 1995055 w 2450432"/>
                <a:gd name="connsiteY32" fmla="*/ 540327 h 2299854"/>
                <a:gd name="connsiteX33" fmla="*/ 2036618 w 2450432"/>
                <a:gd name="connsiteY33" fmla="*/ 568036 h 2299854"/>
                <a:gd name="connsiteX34" fmla="*/ 2161309 w 2450432"/>
                <a:gd name="connsiteY34" fmla="*/ 595745 h 2299854"/>
                <a:gd name="connsiteX35" fmla="*/ 2258291 w 2450432"/>
                <a:gd name="connsiteY35" fmla="*/ 665018 h 2299854"/>
                <a:gd name="connsiteX36" fmla="*/ 2272146 w 2450432"/>
                <a:gd name="connsiteY36" fmla="*/ 762000 h 2299854"/>
                <a:gd name="connsiteX37" fmla="*/ 2327564 w 2450432"/>
                <a:gd name="connsiteY37" fmla="*/ 1066800 h 2299854"/>
                <a:gd name="connsiteX38" fmla="*/ 2355273 w 2450432"/>
                <a:gd name="connsiteY38" fmla="*/ 1122218 h 2299854"/>
                <a:gd name="connsiteX39" fmla="*/ 2382982 w 2450432"/>
                <a:gd name="connsiteY39" fmla="*/ 1219200 h 2299854"/>
                <a:gd name="connsiteX40" fmla="*/ 2396836 w 2450432"/>
                <a:gd name="connsiteY40" fmla="*/ 1260763 h 2299854"/>
                <a:gd name="connsiteX41" fmla="*/ 2410691 w 2450432"/>
                <a:gd name="connsiteY41" fmla="*/ 1316181 h 2299854"/>
                <a:gd name="connsiteX42" fmla="*/ 2438400 w 2450432"/>
                <a:gd name="connsiteY42" fmla="*/ 1413163 h 2299854"/>
                <a:gd name="connsiteX43" fmla="*/ 2424546 w 2450432"/>
                <a:gd name="connsiteY43" fmla="*/ 1579418 h 2299854"/>
                <a:gd name="connsiteX44" fmla="*/ 2396836 w 2450432"/>
                <a:gd name="connsiteY44" fmla="*/ 1620981 h 2299854"/>
                <a:gd name="connsiteX45" fmla="*/ 2382982 w 2450432"/>
                <a:gd name="connsiteY45" fmla="*/ 1662545 h 2299854"/>
                <a:gd name="connsiteX46" fmla="*/ 2286000 w 2450432"/>
                <a:gd name="connsiteY46" fmla="*/ 1787236 h 2299854"/>
                <a:gd name="connsiteX47" fmla="*/ 2230582 w 2450432"/>
                <a:gd name="connsiteY47" fmla="*/ 1814945 h 2299854"/>
                <a:gd name="connsiteX48" fmla="*/ 2189018 w 2450432"/>
                <a:gd name="connsiteY48" fmla="*/ 1842654 h 2299854"/>
                <a:gd name="connsiteX49" fmla="*/ 2092036 w 2450432"/>
                <a:gd name="connsiteY49" fmla="*/ 1884218 h 2299854"/>
                <a:gd name="connsiteX50" fmla="*/ 1967346 w 2450432"/>
                <a:gd name="connsiteY50" fmla="*/ 1967345 h 2299854"/>
                <a:gd name="connsiteX51" fmla="*/ 1925782 w 2450432"/>
                <a:gd name="connsiteY51" fmla="*/ 1995054 h 2299854"/>
                <a:gd name="connsiteX52" fmla="*/ 1870364 w 2450432"/>
                <a:gd name="connsiteY52" fmla="*/ 2022763 h 2299854"/>
                <a:gd name="connsiteX53" fmla="*/ 1731818 w 2450432"/>
                <a:gd name="connsiteY53" fmla="*/ 2092036 h 2299854"/>
                <a:gd name="connsiteX54" fmla="*/ 1690255 w 2450432"/>
                <a:gd name="connsiteY54" fmla="*/ 2119745 h 2299854"/>
                <a:gd name="connsiteX55" fmla="*/ 1482436 w 2450432"/>
                <a:gd name="connsiteY55" fmla="*/ 2119745 h 2299854"/>
                <a:gd name="connsiteX56" fmla="*/ 1330036 w 2450432"/>
                <a:gd name="connsiteY56" fmla="*/ 2078181 h 2299854"/>
                <a:gd name="connsiteX57" fmla="*/ 1149927 w 2450432"/>
                <a:gd name="connsiteY57" fmla="*/ 2189018 h 2299854"/>
                <a:gd name="connsiteX58" fmla="*/ 1066800 w 2450432"/>
                <a:gd name="connsiteY58" fmla="*/ 2230581 h 2299854"/>
                <a:gd name="connsiteX59" fmla="*/ 983673 w 2450432"/>
                <a:gd name="connsiteY59" fmla="*/ 2272145 h 2299854"/>
                <a:gd name="connsiteX60" fmla="*/ 762000 w 2450432"/>
                <a:gd name="connsiteY60" fmla="*/ 2299854 h 2299854"/>
                <a:gd name="connsiteX61" fmla="*/ 540327 w 2450432"/>
                <a:gd name="connsiteY61" fmla="*/ 2286000 h 2299854"/>
                <a:gd name="connsiteX62" fmla="*/ 471055 w 2450432"/>
                <a:gd name="connsiteY62" fmla="*/ 2230581 h 2299854"/>
                <a:gd name="connsiteX63" fmla="*/ 457200 w 2450432"/>
                <a:gd name="connsiteY63" fmla="*/ 2189018 h 2299854"/>
                <a:gd name="connsiteX64" fmla="*/ 374073 w 2450432"/>
                <a:gd name="connsiteY64" fmla="*/ 2119745 h 2299854"/>
                <a:gd name="connsiteX65" fmla="*/ 346364 w 2450432"/>
                <a:gd name="connsiteY65" fmla="*/ 2078181 h 2299854"/>
                <a:gd name="connsiteX66" fmla="*/ 263236 w 2450432"/>
                <a:gd name="connsiteY66" fmla="*/ 2050472 h 2299854"/>
                <a:gd name="connsiteX67" fmla="*/ 207818 w 2450432"/>
                <a:gd name="connsiteY67" fmla="*/ 1911927 h 2299854"/>
                <a:gd name="connsiteX68" fmla="*/ 193964 w 2450432"/>
                <a:gd name="connsiteY68" fmla="*/ 1870363 h 2299854"/>
                <a:gd name="connsiteX69" fmla="*/ 152400 w 2450432"/>
                <a:gd name="connsiteY69" fmla="*/ 1648691 h 2299854"/>
                <a:gd name="connsiteX70" fmla="*/ 83127 w 2450432"/>
                <a:gd name="connsiteY70" fmla="*/ 1634836 h 2299854"/>
                <a:gd name="connsiteX71" fmla="*/ 69273 w 2450432"/>
                <a:gd name="connsiteY71" fmla="*/ 1593272 h 2299854"/>
                <a:gd name="connsiteX72" fmla="*/ 41564 w 2450432"/>
                <a:gd name="connsiteY72" fmla="*/ 1551709 h 2299854"/>
                <a:gd name="connsiteX73" fmla="*/ 69273 w 2450432"/>
                <a:gd name="connsiteY73" fmla="*/ 1316181 h 2299854"/>
                <a:gd name="connsiteX74" fmla="*/ 96982 w 2450432"/>
                <a:gd name="connsiteY74" fmla="*/ 1274618 h 2299854"/>
                <a:gd name="connsiteX75" fmla="*/ 110836 w 2450432"/>
                <a:gd name="connsiteY75" fmla="*/ 1233054 h 2299854"/>
                <a:gd name="connsiteX76" fmla="*/ 138546 w 2450432"/>
                <a:gd name="connsiteY76" fmla="*/ 1205345 h 2299854"/>
                <a:gd name="connsiteX77" fmla="*/ 110836 w 2450432"/>
                <a:gd name="connsiteY77" fmla="*/ 1177636 h 2299854"/>
                <a:gd name="connsiteX78" fmla="*/ 110836 w 2450432"/>
                <a:gd name="connsiteY78" fmla="*/ 1039091 h 2299854"/>
                <a:gd name="connsiteX79" fmla="*/ 152400 w 2450432"/>
                <a:gd name="connsiteY79" fmla="*/ 983672 h 2299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2450432" h="2299854">
                  <a:moveTo>
                    <a:pt x="152400" y="983672"/>
                  </a:moveTo>
                  <a:lnTo>
                    <a:pt x="152400" y="983672"/>
                  </a:lnTo>
                  <a:cubicBezTo>
                    <a:pt x="114744" y="956775"/>
                    <a:pt x="46909" y="925637"/>
                    <a:pt x="27709" y="872836"/>
                  </a:cubicBezTo>
                  <a:cubicBezTo>
                    <a:pt x="14695" y="837046"/>
                    <a:pt x="0" y="762000"/>
                    <a:pt x="0" y="762000"/>
                  </a:cubicBezTo>
                  <a:cubicBezTo>
                    <a:pt x="4618" y="738909"/>
                    <a:pt x="2172" y="713173"/>
                    <a:pt x="13855" y="692727"/>
                  </a:cubicBezTo>
                  <a:cubicBezTo>
                    <a:pt x="22116" y="678270"/>
                    <a:pt x="40961" y="673279"/>
                    <a:pt x="55418" y="665018"/>
                  </a:cubicBezTo>
                  <a:cubicBezTo>
                    <a:pt x="127114" y="624049"/>
                    <a:pt x="96039" y="644471"/>
                    <a:pt x="180109" y="623454"/>
                  </a:cubicBezTo>
                  <a:cubicBezTo>
                    <a:pt x="194277" y="619912"/>
                    <a:pt x="207505" y="613142"/>
                    <a:pt x="221673" y="609600"/>
                  </a:cubicBezTo>
                  <a:cubicBezTo>
                    <a:pt x="244518" y="603889"/>
                    <a:pt x="267855" y="600363"/>
                    <a:pt x="290946" y="595745"/>
                  </a:cubicBezTo>
                  <a:cubicBezTo>
                    <a:pt x="295564" y="512618"/>
                    <a:pt x="294474" y="428976"/>
                    <a:pt x="304800" y="346363"/>
                  </a:cubicBezTo>
                  <a:cubicBezTo>
                    <a:pt x="308719" y="315008"/>
                    <a:pt x="332872" y="249018"/>
                    <a:pt x="360218" y="221672"/>
                  </a:cubicBezTo>
                  <a:cubicBezTo>
                    <a:pt x="393150" y="188740"/>
                    <a:pt x="443755" y="179972"/>
                    <a:pt x="484909" y="166254"/>
                  </a:cubicBezTo>
                  <a:cubicBezTo>
                    <a:pt x="566143" y="139177"/>
                    <a:pt x="511969" y="154012"/>
                    <a:pt x="651164" y="138545"/>
                  </a:cubicBezTo>
                  <a:cubicBezTo>
                    <a:pt x="665018" y="133927"/>
                    <a:pt x="680204" y="132205"/>
                    <a:pt x="692727" y="124691"/>
                  </a:cubicBezTo>
                  <a:cubicBezTo>
                    <a:pt x="703928" y="117970"/>
                    <a:pt x="708430" y="102127"/>
                    <a:pt x="720436" y="96981"/>
                  </a:cubicBezTo>
                  <a:cubicBezTo>
                    <a:pt x="742080" y="87705"/>
                    <a:pt x="766864" y="88838"/>
                    <a:pt x="789709" y="83127"/>
                  </a:cubicBezTo>
                  <a:cubicBezTo>
                    <a:pt x="803877" y="79585"/>
                    <a:pt x="817418" y="73890"/>
                    <a:pt x="831273" y="69272"/>
                  </a:cubicBezTo>
                  <a:cubicBezTo>
                    <a:pt x="845127" y="55418"/>
                    <a:pt x="855825" y="37430"/>
                    <a:pt x="872836" y="27709"/>
                  </a:cubicBezTo>
                  <a:cubicBezTo>
                    <a:pt x="889369" y="18262"/>
                    <a:pt x="909946" y="19085"/>
                    <a:pt x="928255" y="13854"/>
                  </a:cubicBezTo>
                  <a:cubicBezTo>
                    <a:pt x="942297" y="9842"/>
                    <a:pt x="955964" y="4618"/>
                    <a:pt x="969818" y="0"/>
                  </a:cubicBezTo>
                  <a:cubicBezTo>
                    <a:pt x="1029854" y="4618"/>
                    <a:pt x="1090745" y="2757"/>
                    <a:pt x="1149927" y="13854"/>
                  </a:cubicBezTo>
                  <a:cubicBezTo>
                    <a:pt x="1166293" y="16923"/>
                    <a:pt x="1177034" y="33302"/>
                    <a:pt x="1191491" y="41563"/>
                  </a:cubicBezTo>
                  <a:cubicBezTo>
                    <a:pt x="1393314" y="156890"/>
                    <a:pt x="1133027" y="5403"/>
                    <a:pt x="1288473" y="83127"/>
                  </a:cubicBezTo>
                  <a:cubicBezTo>
                    <a:pt x="1303366" y="90574"/>
                    <a:pt x="1313972" y="106455"/>
                    <a:pt x="1330036" y="110836"/>
                  </a:cubicBezTo>
                  <a:cubicBezTo>
                    <a:pt x="1376654" y="123550"/>
                    <a:pt x="1627505" y="138021"/>
                    <a:pt x="1634836" y="138545"/>
                  </a:cubicBezTo>
                  <a:lnTo>
                    <a:pt x="1717964" y="166254"/>
                  </a:lnTo>
                  <a:cubicBezTo>
                    <a:pt x="1731818" y="170872"/>
                    <a:pt x="1747376" y="172008"/>
                    <a:pt x="1759527" y="180109"/>
                  </a:cubicBezTo>
                  <a:cubicBezTo>
                    <a:pt x="1773382" y="189345"/>
                    <a:pt x="1787541" y="198140"/>
                    <a:pt x="1801091" y="207818"/>
                  </a:cubicBezTo>
                  <a:cubicBezTo>
                    <a:pt x="1921411" y="293760"/>
                    <a:pt x="1800100" y="211774"/>
                    <a:pt x="1898073" y="277091"/>
                  </a:cubicBezTo>
                  <a:cubicBezTo>
                    <a:pt x="1907309" y="290945"/>
                    <a:pt x="1919019" y="303438"/>
                    <a:pt x="1925782" y="318654"/>
                  </a:cubicBezTo>
                  <a:cubicBezTo>
                    <a:pt x="1937644" y="345344"/>
                    <a:pt x="1944255" y="374072"/>
                    <a:pt x="1953491" y="401781"/>
                  </a:cubicBezTo>
                  <a:cubicBezTo>
                    <a:pt x="1958109" y="415636"/>
                    <a:pt x="1963804" y="429177"/>
                    <a:pt x="1967346" y="443345"/>
                  </a:cubicBezTo>
                  <a:cubicBezTo>
                    <a:pt x="1968252" y="446969"/>
                    <a:pt x="1987826" y="531291"/>
                    <a:pt x="1995055" y="540327"/>
                  </a:cubicBezTo>
                  <a:cubicBezTo>
                    <a:pt x="2005457" y="553329"/>
                    <a:pt x="2021725" y="560589"/>
                    <a:pt x="2036618" y="568036"/>
                  </a:cubicBezTo>
                  <a:cubicBezTo>
                    <a:pt x="2070726" y="585090"/>
                    <a:pt x="2129378" y="590423"/>
                    <a:pt x="2161309" y="595745"/>
                  </a:cubicBezTo>
                  <a:cubicBezTo>
                    <a:pt x="2258291" y="628072"/>
                    <a:pt x="2235199" y="595745"/>
                    <a:pt x="2258291" y="665018"/>
                  </a:cubicBezTo>
                  <a:cubicBezTo>
                    <a:pt x="2262909" y="697345"/>
                    <a:pt x="2269734" y="729434"/>
                    <a:pt x="2272146" y="762000"/>
                  </a:cubicBezTo>
                  <a:cubicBezTo>
                    <a:pt x="2294270" y="1060681"/>
                    <a:pt x="2207713" y="986900"/>
                    <a:pt x="2327564" y="1066800"/>
                  </a:cubicBezTo>
                  <a:cubicBezTo>
                    <a:pt x="2336800" y="1085273"/>
                    <a:pt x="2347137" y="1103235"/>
                    <a:pt x="2355273" y="1122218"/>
                  </a:cubicBezTo>
                  <a:cubicBezTo>
                    <a:pt x="2369507" y="1155431"/>
                    <a:pt x="2372940" y="1184054"/>
                    <a:pt x="2382982" y="1219200"/>
                  </a:cubicBezTo>
                  <a:cubicBezTo>
                    <a:pt x="2386994" y="1233242"/>
                    <a:pt x="2392824" y="1246721"/>
                    <a:pt x="2396836" y="1260763"/>
                  </a:cubicBezTo>
                  <a:cubicBezTo>
                    <a:pt x="2402067" y="1279072"/>
                    <a:pt x="2405460" y="1297872"/>
                    <a:pt x="2410691" y="1316181"/>
                  </a:cubicBezTo>
                  <a:cubicBezTo>
                    <a:pt x="2450432" y="1455272"/>
                    <a:pt x="2395104" y="1239972"/>
                    <a:pt x="2438400" y="1413163"/>
                  </a:cubicBezTo>
                  <a:cubicBezTo>
                    <a:pt x="2433782" y="1468581"/>
                    <a:pt x="2435452" y="1524888"/>
                    <a:pt x="2424546" y="1579418"/>
                  </a:cubicBezTo>
                  <a:cubicBezTo>
                    <a:pt x="2421280" y="1595746"/>
                    <a:pt x="2404283" y="1606088"/>
                    <a:pt x="2396836" y="1620981"/>
                  </a:cubicBezTo>
                  <a:cubicBezTo>
                    <a:pt x="2390305" y="1634043"/>
                    <a:pt x="2390074" y="1649779"/>
                    <a:pt x="2382982" y="1662545"/>
                  </a:cubicBezTo>
                  <a:cubicBezTo>
                    <a:pt x="2364135" y="1696470"/>
                    <a:pt x="2323201" y="1760664"/>
                    <a:pt x="2286000" y="1787236"/>
                  </a:cubicBezTo>
                  <a:cubicBezTo>
                    <a:pt x="2269194" y="1799240"/>
                    <a:pt x="2248514" y="1804698"/>
                    <a:pt x="2230582" y="1814945"/>
                  </a:cubicBezTo>
                  <a:cubicBezTo>
                    <a:pt x="2216125" y="1823206"/>
                    <a:pt x="2203911" y="1835207"/>
                    <a:pt x="2189018" y="1842654"/>
                  </a:cubicBezTo>
                  <a:cubicBezTo>
                    <a:pt x="2074360" y="1899984"/>
                    <a:pt x="2236182" y="1797731"/>
                    <a:pt x="2092036" y="1884218"/>
                  </a:cubicBezTo>
                  <a:cubicBezTo>
                    <a:pt x="2092019" y="1884228"/>
                    <a:pt x="1988136" y="1953485"/>
                    <a:pt x="1967346" y="1967345"/>
                  </a:cubicBezTo>
                  <a:cubicBezTo>
                    <a:pt x="1953491" y="1976581"/>
                    <a:pt x="1940675" y="1987607"/>
                    <a:pt x="1925782" y="1995054"/>
                  </a:cubicBezTo>
                  <a:cubicBezTo>
                    <a:pt x="1907309" y="2004290"/>
                    <a:pt x="1888074" y="2012137"/>
                    <a:pt x="1870364" y="2022763"/>
                  </a:cubicBezTo>
                  <a:cubicBezTo>
                    <a:pt x="1752541" y="2093456"/>
                    <a:pt x="1830323" y="2067409"/>
                    <a:pt x="1731818" y="2092036"/>
                  </a:cubicBezTo>
                  <a:cubicBezTo>
                    <a:pt x="1717964" y="2101272"/>
                    <a:pt x="1705148" y="2112298"/>
                    <a:pt x="1690255" y="2119745"/>
                  </a:cubicBezTo>
                  <a:cubicBezTo>
                    <a:pt x="1622882" y="2153432"/>
                    <a:pt x="1560631" y="2126261"/>
                    <a:pt x="1482436" y="2119745"/>
                  </a:cubicBezTo>
                  <a:cubicBezTo>
                    <a:pt x="1379716" y="2051265"/>
                    <a:pt x="1431964" y="2057796"/>
                    <a:pt x="1330036" y="2078181"/>
                  </a:cubicBezTo>
                  <a:cubicBezTo>
                    <a:pt x="1251964" y="2156255"/>
                    <a:pt x="1305997" y="2110983"/>
                    <a:pt x="1149927" y="2189018"/>
                  </a:cubicBezTo>
                  <a:lnTo>
                    <a:pt x="1066800" y="2230581"/>
                  </a:lnTo>
                  <a:cubicBezTo>
                    <a:pt x="1039091" y="2244436"/>
                    <a:pt x="1014341" y="2267764"/>
                    <a:pt x="983673" y="2272145"/>
                  </a:cubicBezTo>
                  <a:cubicBezTo>
                    <a:pt x="845292" y="2291914"/>
                    <a:pt x="919147" y="2282394"/>
                    <a:pt x="762000" y="2299854"/>
                  </a:cubicBezTo>
                  <a:cubicBezTo>
                    <a:pt x="688109" y="2295236"/>
                    <a:pt x="613955" y="2293750"/>
                    <a:pt x="540327" y="2286000"/>
                  </a:cubicBezTo>
                  <a:cubicBezTo>
                    <a:pt x="498160" y="2281561"/>
                    <a:pt x="489543" y="2267556"/>
                    <a:pt x="471055" y="2230581"/>
                  </a:cubicBezTo>
                  <a:cubicBezTo>
                    <a:pt x="464524" y="2217519"/>
                    <a:pt x="465301" y="2201169"/>
                    <a:pt x="457200" y="2189018"/>
                  </a:cubicBezTo>
                  <a:cubicBezTo>
                    <a:pt x="435864" y="2157015"/>
                    <a:pt x="404742" y="2140192"/>
                    <a:pt x="374073" y="2119745"/>
                  </a:cubicBezTo>
                  <a:cubicBezTo>
                    <a:pt x="364837" y="2105890"/>
                    <a:pt x="360484" y="2087006"/>
                    <a:pt x="346364" y="2078181"/>
                  </a:cubicBezTo>
                  <a:cubicBezTo>
                    <a:pt x="321596" y="2062701"/>
                    <a:pt x="263236" y="2050472"/>
                    <a:pt x="263236" y="2050472"/>
                  </a:cubicBezTo>
                  <a:cubicBezTo>
                    <a:pt x="222466" y="1968932"/>
                    <a:pt x="242056" y="2014644"/>
                    <a:pt x="207818" y="1911927"/>
                  </a:cubicBezTo>
                  <a:lnTo>
                    <a:pt x="193964" y="1870363"/>
                  </a:lnTo>
                  <a:cubicBezTo>
                    <a:pt x="192885" y="1861734"/>
                    <a:pt x="171240" y="1652459"/>
                    <a:pt x="152400" y="1648691"/>
                  </a:cubicBezTo>
                  <a:lnTo>
                    <a:pt x="83127" y="1634836"/>
                  </a:lnTo>
                  <a:cubicBezTo>
                    <a:pt x="78509" y="1620981"/>
                    <a:pt x="75804" y="1606334"/>
                    <a:pt x="69273" y="1593272"/>
                  </a:cubicBezTo>
                  <a:cubicBezTo>
                    <a:pt x="61827" y="1578379"/>
                    <a:pt x="42542" y="1568331"/>
                    <a:pt x="41564" y="1551709"/>
                  </a:cubicBezTo>
                  <a:cubicBezTo>
                    <a:pt x="40181" y="1528199"/>
                    <a:pt x="38587" y="1377552"/>
                    <a:pt x="69273" y="1316181"/>
                  </a:cubicBezTo>
                  <a:cubicBezTo>
                    <a:pt x="76720" y="1301288"/>
                    <a:pt x="87746" y="1288472"/>
                    <a:pt x="96982" y="1274618"/>
                  </a:cubicBezTo>
                  <a:cubicBezTo>
                    <a:pt x="101600" y="1260763"/>
                    <a:pt x="103322" y="1245577"/>
                    <a:pt x="110836" y="1233054"/>
                  </a:cubicBezTo>
                  <a:cubicBezTo>
                    <a:pt x="117557" y="1221853"/>
                    <a:pt x="138546" y="1218407"/>
                    <a:pt x="138546" y="1205345"/>
                  </a:cubicBezTo>
                  <a:lnTo>
                    <a:pt x="110836" y="1177636"/>
                  </a:lnTo>
                  <a:cubicBezTo>
                    <a:pt x="93775" y="1126452"/>
                    <a:pt x="78997" y="1102768"/>
                    <a:pt x="110836" y="1039091"/>
                  </a:cubicBezTo>
                  <a:cubicBezTo>
                    <a:pt x="165544" y="929676"/>
                    <a:pt x="145473" y="992908"/>
                    <a:pt x="152400" y="983672"/>
                  </a:cubicBezTo>
                  <a:close/>
                </a:path>
              </a:pathLst>
            </a:custGeom>
            <a:solidFill>
              <a:srgbClr val="B9C2DD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glow rad="101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Post/</a:t>
              </a:r>
              <a:b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</a:b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After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6049053" y="3139911"/>
              <a:ext cx="1440160" cy="2117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4164844" y="2887883"/>
              <a:ext cx="792088" cy="2117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16200000" flipV="1">
              <a:off x="4164844" y="3968001"/>
              <a:ext cx="792088" cy="2117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  <a:endCxn id="34" idx="1"/>
            </p:cNvCxnSpPr>
            <p:nvPr/>
          </p:nvCxnSpPr>
          <p:spPr bwMode="auto">
            <a:xfrm>
              <a:off x="7706584" y="4515367"/>
              <a:ext cx="1045830" cy="58797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  <a:endCxn id="35" idx="1"/>
            </p:cNvCxnSpPr>
            <p:nvPr/>
          </p:nvCxnSpPr>
          <p:spPr bwMode="auto">
            <a:xfrm>
              <a:off x="7802596" y="4803399"/>
              <a:ext cx="1045829" cy="543046"/>
            </a:xfrm>
            <a:prstGeom prst="straightConnector1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103"/>
            <p:cNvSpPr txBox="1">
              <a:spLocks noChangeArrowheads="1"/>
            </p:cNvSpPr>
            <p:nvPr/>
          </p:nvSpPr>
          <p:spPr bwMode="auto">
            <a:xfrm>
              <a:off x="6419707" y="123700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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0" name="TextBox 104"/>
            <p:cNvSpPr txBox="1">
              <a:spLocks noChangeArrowheads="1"/>
            </p:cNvSpPr>
            <p:nvPr/>
          </p:nvSpPr>
          <p:spPr bwMode="auto">
            <a:xfrm>
              <a:off x="1144337" y="1774558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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1" name="TextBox 105"/>
            <p:cNvSpPr txBox="1">
              <a:spLocks noChangeArrowheads="1"/>
            </p:cNvSpPr>
            <p:nvPr/>
          </p:nvSpPr>
          <p:spPr bwMode="auto">
            <a:xfrm>
              <a:off x="2907070" y="4551731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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2" name="TextBox 106"/>
            <p:cNvSpPr txBox="1">
              <a:spLocks noChangeArrowheads="1"/>
            </p:cNvSpPr>
            <p:nvPr/>
          </p:nvSpPr>
          <p:spPr bwMode="auto">
            <a:xfrm>
              <a:off x="3217795" y="1916728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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3" name="TextBox 107"/>
            <p:cNvSpPr txBox="1">
              <a:spLocks noChangeArrowheads="1"/>
            </p:cNvSpPr>
            <p:nvPr/>
          </p:nvSpPr>
          <p:spPr bwMode="auto">
            <a:xfrm>
              <a:off x="8644221" y="3544129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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4" name="TextBox 108"/>
            <p:cNvSpPr txBox="1">
              <a:spLocks noChangeArrowheads="1"/>
            </p:cNvSpPr>
            <p:nvPr/>
          </p:nvSpPr>
          <p:spPr bwMode="auto">
            <a:xfrm>
              <a:off x="8752414" y="4250998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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5" name="TextBox 109"/>
            <p:cNvSpPr txBox="1">
              <a:spLocks noChangeArrowheads="1"/>
            </p:cNvSpPr>
            <p:nvPr/>
          </p:nvSpPr>
          <p:spPr bwMode="auto">
            <a:xfrm>
              <a:off x="8848425" y="5023279"/>
              <a:ext cx="596638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AC66BB">
                      <a:lumMod val="75000"/>
                    </a:srgb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</a:t>
              </a:r>
              <a:endParaRPr kumimoji="0" lang="th-TH" altLang="th-TH" sz="3600" b="0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6" name="TextBox 60"/>
            <p:cNvSpPr txBox="1">
              <a:spLocks noChangeArrowheads="1"/>
            </p:cNvSpPr>
            <p:nvPr/>
          </p:nvSpPr>
          <p:spPr bwMode="auto">
            <a:xfrm>
              <a:off x="3554264" y="4495908"/>
              <a:ext cx="2100980" cy="1015663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กระบวนการ</a:t>
              </a: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ที่ใช้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(</a:t>
              </a:r>
              <a:r>
                <a:rPr kumimoji="0" lang="en-US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PAR)</a:t>
              </a:r>
              <a:endPara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37" name="TextBox 60"/>
            <p:cNvSpPr txBox="1">
              <a:spLocks noChangeArrowheads="1"/>
            </p:cNvSpPr>
            <p:nvPr/>
          </p:nvSpPr>
          <p:spPr bwMode="auto">
            <a:xfrm>
              <a:off x="3574519" y="1853432"/>
              <a:ext cx="194541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ความรู้ที่ใช้</a:t>
              </a:r>
            </a:p>
          </p:txBody>
        </p:sp>
        <p:sp>
          <p:nvSpPr>
            <p:cNvPr id="38" name="TextBox 60"/>
            <p:cNvSpPr txBox="1">
              <a:spLocks noChangeArrowheads="1"/>
            </p:cNvSpPr>
            <p:nvPr/>
          </p:nvSpPr>
          <p:spPr bwMode="auto">
            <a:xfrm>
              <a:off x="6833424" y="2728010"/>
              <a:ext cx="1364328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Change</a:t>
              </a:r>
              <a:endParaRPr kumimoji="0" lang="th-TH" alt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itchFamily="2" charset="2"/>
              </a:endParaRPr>
            </a:p>
          </p:txBody>
        </p:sp>
        <p:sp>
          <p:nvSpPr>
            <p:cNvPr id="39" name="TextBox 60"/>
            <p:cNvSpPr txBox="1">
              <a:spLocks noChangeArrowheads="1"/>
            </p:cNvSpPr>
            <p:nvPr/>
          </p:nvSpPr>
          <p:spPr bwMode="auto">
            <a:xfrm>
              <a:off x="9439407" y="4312554"/>
              <a:ext cx="2063089" cy="52322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ประเมิน </a:t>
              </a:r>
              <a:r>
                <a:rPr kumimoji="0" lang="en-US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Change</a:t>
              </a:r>
              <a:endPara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itchFamily="2" charset="2"/>
              </a:endParaRPr>
            </a:p>
          </p:txBody>
        </p:sp>
        <p:sp>
          <p:nvSpPr>
            <p:cNvPr id="40" name="TextBox 60"/>
            <p:cNvSpPr txBox="1">
              <a:spLocks noChangeArrowheads="1"/>
            </p:cNvSpPr>
            <p:nvPr/>
          </p:nvSpPr>
          <p:spPr bwMode="auto">
            <a:xfrm>
              <a:off x="9224282" y="3561564"/>
              <a:ext cx="2434727" cy="52322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คาดการณ์</a:t>
              </a:r>
              <a:r>
                <a:rPr kumimoji="0" lang="en-US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Change</a:t>
              </a:r>
              <a:endParaRPr kumimoji="0" lang="th-TH" alt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  <a:sym typeface="Wingdings" pitchFamily="2" charset="2"/>
              </a:endParaRPr>
            </a:p>
          </p:txBody>
        </p:sp>
        <p:sp>
          <p:nvSpPr>
            <p:cNvPr id="41" name="TextBox 60"/>
            <p:cNvSpPr txBox="1">
              <a:spLocks noChangeArrowheads="1"/>
            </p:cNvSpPr>
            <p:nvPr/>
          </p:nvSpPr>
          <p:spPr bwMode="auto">
            <a:xfrm>
              <a:off x="9495619" y="5080978"/>
              <a:ext cx="1509851" cy="523220"/>
            </a:xfrm>
            <a:prstGeom prst="rect">
              <a:avLst/>
            </a:prstGeom>
            <a:solidFill>
              <a:srgbClr val="FFFFFF">
                <a:alpha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  <a:sym typeface="Wingdings" pitchFamily="2" charset="2"/>
                </a:rPr>
                <a:t>ความยั่งยืน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820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18884"/>
          </a:xfrm>
          <a:solidFill>
            <a:schemeClr val="accent5"/>
          </a:solidFill>
        </p:spPr>
        <p:txBody>
          <a:bodyPr>
            <a:noAutofit/>
          </a:bodyPr>
          <a:lstStyle/>
          <a:p>
            <a:pPr algn="ctr"/>
            <a:r>
              <a:rPr lang="en-US" sz="3600" b="1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PAR in </a:t>
            </a:r>
            <a:r>
              <a:rPr lang="en-US" sz="3600" b="1" spc="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SeS</a:t>
            </a:r>
            <a:r>
              <a:rPr lang="en-US" sz="3600" b="1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Research Process (Stakeholder)</a:t>
            </a:r>
            <a:endParaRPr lang="th-TH" sz="3600" b="1" spc="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32" name="Straight Arrow Connector 31"/>
          <p:cNvCxnSpPr>
            <a:cxnSpLocks/>
            <a:endCxn id="55" idx="1"/>
          </p:cNvCxnSpPr>
          <p:nvPr/>
        </p:nvCxnSpPr>
        <p:spPr bwMode="auto">
          <a:xfrm flipV="1">
            <a:off x="3259297" y="1109408"/>
            <a:ext cx="1414303" cy="122052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cxnSpLocks/>
            <a:endCxn id="54" idx="1"/>
          </p:cNvCxnSpPr>
          <p:nvPr/>
        </p:nvCxnSpPr>
        <p:spPr bwMode="auto">
          <a:xfrm>
            <a:off x="3274616" y="1409742"/>
            <a:ext cx="1398984" cy="93597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cxnSpLocks/>
            <a:endCxn id="66" idx="1"/>
          </p:cNvCxnSpPr>
          <p:nvPr/>
        </p:nvCxnSpPr>
        <p:spPr bwMode="auto">
          <a:xfrm flipV="1">
            <a:off x="6323381" y="2379669"/>
            <a:ext cx="735461" cy="590808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  <a:endCxn id="67" idx="1"/>
          </p:cNvCxnSpPr>
          <p:nvPr/>
        </p:nvCxnSpPr>
        <p:spPr bwMode="auto">
          <a:xfrm flipV="1">
            <a:off x="6401188" y="2757150"/>
            <a:ext cx="857075" cy="321087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  <a:endCxn id="122" idx="1"/>
          </p:cNvCxnSpPr>
          <p:nvPr/>
        </p:nvCxnSpPr>
        <p:spPr bwMode="auto">
          <a:xfrm flipV="1">
            <a:off x="8366123" y="4766744"/>
            <a:ext cx="651819" cy="52292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cxnSpLocks/>
            <a:endCxn id="118" idx="1"/>
          </p:cNvCxnSpPr>
          <p:nvPr/>
        </p:nvCxnSpPr>
        <p:spPr bwMode="auto">
          <a:xfrm flipV="1">
            <a:off x="8366123" y="5231461"/>
            <a:ext cx="836961" cy="25488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673600" y="1257117"/>
            <a:ext cx="18483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ร่วมพัฒนาโจทย์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73600" y="863186"/>
            <a:ext cx="29611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ร่วมเป็นคณะทำงาน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ทีมวิจัย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647015" y="1615347"/>
            <a:ext cx="23384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ร่วมออกแบบงานวิจัย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058842" y="2133447"/>
            <a:ext cx="20882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ร่วมสร้างเครื่องมือ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258263" y="2510928"/>
            <a:ext cx="347158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ร่วมเลือกกลุ่มตัวอย่าง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เก็บข้อมูล</a:t>
            </a:r>
          </a:p>
        </p:txBody>
      </p:sp>
      <p:cxnSp>
        <p:nvCxnSpPr>
          <p:cNvPr id="74" name="Straight Arrow Connector 73"/>
          <p:cNvCxnSpPr>
            <a:cxnSpLocks/>
            <a:endCxn id="78" idx="1"/>
          </p:cNvCxnSpPr>
          <p:nvPr/>
        </p:nvCxnSpPr>
        <p:spPr bwMode="auto">
          <a:xfrm flipV="1">
            <a:off x="6498455" y="3150245"/>
            <a:ext cx="1835791" cy="23633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8334246" y="2904023"/>
            <a:ext cx="264304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ร่วมวิเคราะห์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สังเคราะห์</a:t>
            </a:r>
          </a:p>
        </p:txBody>
      </p:sp>
      <p:cxnSp>
        <p:nvCxnSpPr>
          <p:cNvPr id="79" name="Straight Arrow Connector 78"/>
          <p:cNvCxnSpPr>
            <a:cxnSpLocks/>
            <a:endCxn id="89" idx="1"/>
          </p:cNvCxnSpPr>
          <p:nvPr/>
        </p:nvCxnSpPr>
        <p:spPr bwMode="auto">
          <a:xfrm>
            <a:off x="6498455" y="3380852"/>
            <a:ext cx="2176630" cy="589429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8499430" y="3319007"/>
            <a:ext cx="287381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ร่วมวางแผน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ดำเนินกิจกรรม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675085" y="3724059"/>
            <a:ext cx="32721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ร่วมติดตาม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/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ประเมินผลกิจกรรม</a:t>
            </a:r>
          </a:p>
        </p:txBody>
      </p:sp>
      <p:sp>
        <p:nvSpPr>
          <p:cNvPr id="108" name="Freeform 107"/>
          <p:cNvSpPr/>
          <p:nvPr/>
        </p:nvSpPr>
        <p:spPr>
          <a:xfrm rot="628363">
            <a:off x="3302234" y="4006554"/>
            <a:ext cx="6315312" cy="2159161"/>
          </a:xfrm>
          <a:custGeom>
            <a:avLst/>
            <a:gdLst>
              <a:gd name="connsiteX0" fmla="*/ 4142095 w 4142095"/>
              <a:gd name="connsiteY0" fmla="*/ 2497540 h 2497540"/>
              <a:gd name="connsiteX1" fmla="*/ 2722728 w 4142095"/>
              <a:gd name="connsiteY1" fmla="*/ 2320120 h 2497540"/>
              <a:gd name="connsiteX2" fmla="*/ 375313 w 4142095"/>
              <a:gd name="connsiteY2" fmla="*/ 1528549 h 2497540"/>
              <a:gd name="connsiteX3" fmla="*/ 470847 w 4142095"/>
              <a:gd name="connsiteY3" fmla="*/ 0 h 2497540"/>
              <a:gd name="connsiteX4" fmla="*/ 470847 w 4142095"/>
              <a:gd name="connsiteY4" fmla="*/ 0 h 249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2095" h="2497540">
                <a:moveTo>
                  <a:pt x="4142095" y="2497540"/>
                </a:moveTo>
                <a:cubicBezTo>
                  <a:pt x="3746310" y="2489579"/>
                  <a:pt x="3350525" y="2481619"/>
                  <a:pt x="2722728" y="2320120"/>
                </a:cubicBezTo>
                <a:cubicBezTo>
                  <a:pt x="2094931" y="2158621"/>
                  <a:pt x="750627" y="1915236"/>
                  <a:pt x="375313" y="1528549"/>
                </a:cubicBezTo>
                <a:cubicBezTo>
                  <a:pt x="0" y="1141862"/>
                  <a:pt x="470847" y="0"/>
                  <a:pt x="470847" y="0"/>
                </a:cubicBezTo>
                <a:lnTo>
                  <a:pt x="470847" y="0"/>
                </a:lnTo>
              </a:path>
            </a:pathLst>
          </a:cu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09" name="Freeform 108"/>
          <p:cNvSpPr/>
          <p:nvPr/>
        </p:nvSpPr>
        <p:spPr>
          <a:xfrm>
            <a:off x="914399" y="1828800"/>
            <a:ext cx="8575829" cy="4935984"/>
          </a:xfrm>
          <a:custGeom>
            <a:avLst/>
            <a:gdLst>
              <a:gd name="connsiteX0" fmla="*/ 4142095 w 4142095"/>
              <a:gd name="connsiteY0" fmla="*/ 2497540 h 2497540"/>
              <a:gd name="connsiteX1" fmla="*/ 2722728 w 4142095"/>
              <a:gd name="connsiteY1" fmla="*/ 2320120 h 2497540"/>
              <a:gd name="connsiteX2" fmla="*/ 375313 w 4142095"/>
              <a:gd name="connsiteY2" fmla="*/ 1528549 h 2497540"/>
              <a:gd name="connsiteX3" fmla="*/ 470847 w 4142095"/>
              <a:gd name="connsiteY3" fmla="*/ 0 h 2497540"/>
              <a:gd name="connsiteX4" fmla="*/ 470847 w 4142095"/>
              <a:gd name="connsiteY4" fmla="*/ 0 h 2497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2095" h="2497540">
                <a:moveTo>
                  <a:pt x="4142095" y="2497540"/>
                </a:moveTo>
                <a:cubicBezTo>
                  <a:pt x="3746310" y="2489579"/>
                  <a:pt x="3350525" y="2481619"/>
                  <a:pt x="2722728" y="2320120"/>
                </a:cubicBezTo>
                <a:cubicBezTo>
                  <a:pt x="2094931" y="2158621"/>
                  <a:pt x="750627" y="1915236"/>
                  <a:pt x="375313" y="1528549"/>
                </a:cubicBezTo>
                <a:cubicBezTo>
                  <a:pt x="0" y="1141862"/>
                  <a:pt x="470847" y="0"/>
                  <a:pt x="470847" y="0"/>
                </a:cubicBezTo>
                <a:lnTo>
                  <a:pt x="470847" y="0"/>
                </a:lnTo>
              </a:path>
            </a:pathLst>
          </a:custGeom>
          <a:ln w="28575">
            <a:solidFill>
              <a:srgbClr val="C000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9203084" y="4985239"/>
            <a:ext cx="18122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ร่วมรับผลได้เสีย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9017942" y="4520522"/>
            <a:ext cx="19060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ร่วมจัดทำรายงาน</a:t>
            </a:r>
          </a:p>
        </p:txBody>
      </p:sp>
      <p:sp>
        <p:nvSpPr>
          <p:cNvPr id="35" name="Freeform 34"/>
          <p:cNvSpPr/>
          <p:nvPr/>
        </p:nvSpPr>
        <p:spPr>
          <a:xfrm rot="414538">
            <a:off x="-1257011" y="1602452"/>
            <a:ext cx="12459907" cy="5710017"/>
          </a:xfrm>
          <a:custGeom>
            <a:avLst/>
            <a:gdLst>
              <a:gd name="connsiteX0" fmla="*/ 0 w 3766185"/>
              <a:gd name="connsiteY0" fmla="*/ 0 h 2560320"/>
              <a:gd name="connsiteX1" fmla="*/ 1085850 w 3766185"/>
              <a:gd name="connsiteY1" fmla="*/ 194310 h 2560320"/>
              <a:gd name="connsiteX2" fmla="*/ 937260 w 3766185"/>
              <a:gd name="connsiteY2" fmla="*/ 731520 h 2560320"/>
              <a:gd name="connsiteX3" fmla="*/ 1600200 w 3766185"/>
              <a:gd name="connsiteY3" fmla="*/ 800100 h 2560320"/>
              <a:gd name="connsiteX4" fmla="*/ 2286000 w 3766185"/>
              <a:gd name="connsiteY4" fmla="*/ 800100 h 2560320"/>
              <a:gd name="connsiteX5" fmla="*/ 2366010 w 3766185"/>
              <a:gd name="connsiteY5" fmla="*/ 1040130 h 2560320"/>
              <a:gd name="connsiteX6" fmla="*/ 1977390 w 3766185"/>
              <a:gd name="connsiteY6" fmla="*/ 1600200 h 2560320"/>
              <a:gd name="connsiteX7" fmla="*/ 2423160 w 3766185"/>
              <a:gd name="connsiteY7" fmla="*/ 1703070 h 2560320"/>
              <a:gd name="connsiteX8" fmla="*/ 3143250 w 3766185"/>
              <a:gd name="connsiteY8" fmla="*/ 1657350 h 2560320"/>
              <a:gd name="connsiteX9" fmla="*/ 3657600 w 3766185"/>
              <a:gd name="connsiteY9" fmla="*/ 1634490 h 2560320"/>
              <a:gd name="connsiteX10" fmla="*/ 3703320 w 3766185"/>
              <a:gd name="connsiteY10" fmla="*/ 1874520 h 2560320"/>
              <a:gd name="connsiteX11" fmla="*/ 3280410 w 3766185"/>
              <a:gd name="connsiteY11" fmla="*/ 2560320 h 2560320"/>
              <a:gd name="connsiteX12" fmla="*/ 3280410 w 3766185"/>
              <a:gd name="connsiteY12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66185" h="2560320">
                <a:moveTo>
                  <a:pt x="0" y="0"/>
                </a:moveTo>
                <a:cubicBezTo>
                  <a:pt x="464820" y="36195"/>
                  <a:pt x="929640" y="72390"/>
                  <a:pt x="1085850" y="194310"/>
                </a:cubicBezTo>
                <a:cubicBezTo>
                  <a:pt x="1242060" y="316230"/>
                  <a:pt x="851535" y="630555"/>
                  <a:pt x="937260" y="731520"/>
                </a:cubicBezTo>
                <a:cubicBezTo>
                  <a:pt x="1022985" y="832485"/>
                  <a:pt x="1375410" y="788670"/>
                  <a:pt x="1600200" y="800100"/>
                </a:cubicBezTo>
                <a:cubicBezTo>
                  <a:pt x="1824990" y="811530"/>
                  <a:pt x="2158365" y="760095"/>
                  <a:pt x="2286000" y="800100"/>
                </a:cubicBezTo>
                <a:cubicBezTo>
                  <a:pt x="2413635" y="840105"/>
                  <a:pt x="2417445" y="906780"/>
                  <a:pt x="2366010" y="1040130"/>
                </a:cubicBezTo>
                <a:cubicBezTo>
                  <a:pt x="2314575" y="1173480"/>
                  <a:pt x="1967865" y="1489710"/>
                  <a:pt x="1977390" y="1600200"/>
                </a:cubicBezTo>
                <a:cubicBezTo>
                  <a:pt x="1986915" y="1710690"/>
                  <a:pt x="2228850" y="1693545"/>
                  <a:pt x="2423160" y="1703070"/>
                </a:cubicBezTo>
                <a:cubicBezTo>
                  <a:pt x="2617470" y="1712595"/>
                  <a:pt x="2937510" y="1668780"/>
                  <a:pt x="3143250" y="1657350"/>
                </a:cubicBezTo>
                <a:cubicBezTo>
                  <a:pt x="3348990" y="1645920"/>
                  <a:pt x="3564255" y="1598295"/>
                  <a:pt x="3657600" y="1634490"/>
                </a:cubicBezTo>
                <a:cubicBezTo>
                  <a:pt x="3750945" y="1670685"/>
                  <a:pt x="3766185" y="1720215"/>
                  <a:pt x="3703320" y="1874520"/>
                </a:cubicBezTo>
                <a:cubicBezTo>
                  <a:pt x="3640455" y="2028825"/>
                  <a:pt x="3280410" y="2560320"/>
                  <a:pt x="3280410" y="2560320"/>
                </a:cubicBezTo>
                <a:lnTo>
                  <a:pt x="3280410" y="2560320"/>
                </a:lnTo>
              </a:path>
            </a:pathLst>
          </a:custGeom>
          <a:noFill/>
          <a:ln w="28575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Freeform 36"/>
          <p:cNvSpPr/>
          <p:nvPr/>
        </p:nvSpPr>
        <p:spPr>
          <a:xfrm rot="414538">
            <a:off x="-477382" y="1458437"/>
            <a:ext cx="12459907" cy="5710017"/>
          </a:xfrm>
          <a:custGeom>
            <a:avLst/>
            <a:gdLst>
              <a:gd name="connsiteX0" fmla="*/ 0 w 3766185"/>
              <a:gd name="connsiteY0" fmla="*/ 0 h 2560320"/>
              <a:gd name="connsiteX1" fmla="*/ 1085850 w 3766185"/>
              <a:gd name="connsiteY1" fmla="*/ 194310 h 2560320"/>
              <a:gd name="connsiteX2" fmla="*/ 937260 w 3766185"/>
              <a:gd name="connsiteY2" fmla="*/ 731520 h 2560320"/>
              <a:gd name="connsiteX3" fmla="*/ 1600200 w 3766185"/>
              <a:gd name="connsiteY3" fmla="*/ 800100 h 2560320"/>
              <a:gd name="connsiteX4" fmla="*/ 2286000 w 3766185"/>
              <a:gd name="connsiteY4" fmla="*/ 800100 h 2560320"/>
              <a:gd name="connsiteX5" fmla="*/ 2366010 w 3766185"/>
              <a:gd name="connsiteY5" fmla="*/ 1040130 h 2560320"/>
              <a:gd name="connsiteX6" fmla="*/ 1977390 w 3766185"/>
              <a:gd name="connsiteY6" fmla="*/ 1600200 h 2560320"/>
              <a:gd name="connsiteX7" fmla="*/ 2423160 w 3766185"/>
              <a:gd name="connsiteY7" fmla="*/ 1703070 h 2560320"/>
              <a:gd name="connsiteX8" fmla="*/ 3143250 w 3766185"/>
              <a:gd name="connsiteY8" fmla="*/ 1657350 h 2560320"/>
              <a:gd name="connsiteX9" fmla="*/ 3657600 w 3766185"/>
              <a:gd name="connsiteY9" fmla="*/ 1634490 h 2560320"/>
              <a:gd name="connsiteX10" fmla="*/ 3703320 w 3766185"/>
              <a:gd name="connsiteY10" fmla="*/ 1874520 h 2560320"/>
              <a:gd name="connsiteX11" fmla="*/ 3280410 w 3766185"/>
              <a:gd name="connsiteY11" fmla="*/ 2560320 h 2560320"/>
              <a:gd name="connsiteX12" fmla="*/ 3280410 w 3766185"/>
              <a:gd name="connsiteY12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66185" h="2560320">
                <a:moveTo>
                  <a:pt x="0" y="0"/>
                </a:moveTo>
                <a:cubicBezTo>
                  <a:pt x="464820" y="36195"/>
                  <a:pt x="929640" y="72390"/>
                  <a:pt x="1085850" y="194310"/>
                </a:cubicBezTo>
                <a:cubicBezTo>
                  <a:pt x="1242060" y="316230"/>
                  <a:pt x="851535" y="630555"/>
                  <a:pt x="937260" y="731520"/>
                </a:cubicBezTo>
                <a:cubicBezTo>
                  <a:pt x="1022985" y="832485"/>
                  <a:pt x="1375410" y="788670"/>
                  <a:pt x="1600200" y="800100"/>
                </a:cubicBezTo>
                <a:cubicBezTo>
                  <a:pt x="1824990" y="811530"/>
                  <a:pt x="2158365" y="760095"/>
                  <a:pt x="2286000" y="800100"/>
                </a:cubicBezTo>
                <a:cubicBezTo>
                  <a:pt x="2413635" y="840105"/>
                  <a:pt x="2417445" y="906780"/>
                  <a:pt x="2366010" y="1040130"/>
                </a:cubicBezTo>
                <a:cubicBezTo>
                  <a:pt x="2314575" y="1173480"/>
                  <a:pt x="1967865" y="1489710"/>
                  <a:pt x="1977390" y="1600200"/>
                </a:cubicBezTo>
                <a:cubicBezTo>
                  <a:pt x="1986915" y="1710690"/>
                  <a:pt x="2228850" y="1693545"/>
                  <a:pt x="2423160" y="1703070"/>
                </a:cubicBezTo>
                <a:cubicBezTo>
                  <a:pt x="2617470" y="1712595"/>
                  <a:pt x="2937510" y="1668780"/>
                  <a:pt x="3143250" y="1657350"/>
                </a:cubicBezTo>
                <a:cubicBezTo>
                  <a:pt x="3348990" y="1645920"/>
                  <a:pt x="3564255" y="1598295"/>
                  <a:pt x="3657600" y="1634490"/>
                </a:cubicBezTo>
                <a:cubicBezTo>
                  <a:pt x="3750945" y="1670685"/>
                  <a:pt x="3766185" y="1720215"/>
                  <a:pt x="3703320" y="1874520"/>
                </a:cubicBezTo>
                <a:cubicBezTo>
                  <a:pt x="3640455" y="2028825"/>
                  <a:pt x="3280410" y="2560320"/>
                  <a:pt x="3280410" y="2560320"/>
                </a:cubicBezTo>
                <a:lnTo>
                  <a:pt x="3280410" y="2560320"/>
                </a:lnTo>
              </a:path>
            </a:pathLst>
          </a:custGeom>
          <a:noFill/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Freeform 37"/>
          <p:cNvSpPr/>
          <p:nvPr/>
        </p:nvSpPr>
        <p:spPr>
          <a:xfrm rot="414538">
            <a:off x="-968979" y="1530445"/>
            <a:ext cx="12459907" cy="5710017"/>
          </a:xfrm>
          <a:custGeom>
            <a:avLst/>
            <a:gdLst>
              <a:gd name="connsiteX0" fmla="*/ 0 w 3766185"/>
              <a:gd name="connsiteY0" fmla="*/ 0 h 2560320"/>
              <a:gd name="connsiteX1" fmla="*/ 1085850 w 3766185"/>
              <a:gd name="connsiteY1" fmla="*/ 194310 h 2560320"/>
              <a:gd name="connsiteX2" fmla="*/ 937260 w 3766185"/>
              <a:gd name="connsiteY2" fmla="*/ 731520 h 2560320"/>
              <a:gd name="connsiteX3" fmla="*/ 1600200 w 3766185"/>
              <a:gd name="connsiteY3" fmla="*/ 800100 h 2560320"/>
              <a:gd name="connsiteX4" fmla="*/ 2286000 w 3766185"/>
              <a:gd name="connsiteY4" fmla="*/ 800100 h 2560320"/>
              <a:gd name="connsiteX5" fmla="*/ 2366010 w 3766185"/>
              <a:gd name="connsiteY5" fmla="*/ 1040130 h 2560320"/>
              <a:gd name="connsiteX6" fmla="*/ 1977390 w 3766185"/>
              <a:gd name="connsiteY6" fmla="*/ 1600200 h 2560320"/>
              <a:gd name="connsiteX7" fmla="*/ 2423160 w 3766185"/>
              <a:gd name="connsiteY7" fmla="*/ 1703070 h 2560320"/>
              <a:gd name="connsiteX8" fmla="*/ 3143250 w 3766185"/>
              <a:gd name="connsiteY8" fmla="*/ 1657350 h 2560320"/>
              <a:gd name="connsiteX9" fmla="*/ 3657600 w 3766185"/>
              <a:gd name="connsiteY9" fmla="*/ 1634490 h 2560320"/>
              <a:gd name="connsiteX10" fmla="*/ 3703320 w 3766185"/>
              <a:gd name="connsiteY10" fmla="*/ 1874520 h 2560320"/>
              <a:gd name="connsiteX11" fmla="*/ 3280410 w 3766185"/>
              <a:gd name="connsiteY11" fmla="*/ 2560320 h 2560320"/>
              <a:gd name="connsiteX12" fmla="*/ 3280410 w 3766185"/>
              <a:gd name="connsiteY12" fmla="*/ 2560320 h 256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66185" h="2560320">
                <a:moveTo>
                  <a:pt x="0" y="0"/>
                </a:moveTo>
                <a:cubicBezTo>
                  <a:pt x="464820" y="36195"/>
                  <a:pt x="929640" y="72390"/>
                  <a:pt x="1085850" y="194310"/>
                </a:cubicBezTo>
                <a:cubicBezTo>
                  <a:pt x="1242060" y="316230"/>
                  <a:pt x="851535" y="630555"/>
                  <a:pt x="937260" y="731520"/>
                </a:cubicBezTo>
                <a:cubicBezTo>
                  <a:pt x="1022985" y="832485"/>
                  <a:pt x="1375410" y="788670"/>
                  <a:pt x="1600200" y="800100"/>
                </a:cubicBezTo>
                <a:cubicBezTo>
                  <a:pt x="1824990" y="811530"/>
                  <a:pt x="2158365" y="760095"/>
                  <a:pt x="2286000" y="800100"/>
                </a:cubicBezTo>
                <a:cubicBezTo>
                  <a:pt x="2413635" y="840105"/>
                  <a:pt x="2417445" y="906780"/>
                  <a:pt x="2366010" y="1040130"/>
                </a:cubicBezTo>
                <a:cubicBezTo>
                  <a:pt x="2314575" y="1173480"/>
                  <a:pt x="1967865" y="1489710"/>
                  <a:pt x="1977390" y="1600200"/>
                </a:cubicBezTo>
                <a:cubicBezTo>
                  <a:pt x="1986915" y="1710690"/>
                  <a:pt x="2228850" y="1693545"/>
                  <a:pt x="2423160" y="1703070"/>
                </a:cubicBezTo>
                <a:cubicBezTo>
                  <a:pt x="2617470" y="1712595"/>
                  <a:pt x="2937510" y="1668780"/>
                  <a:pt x="3143250" y="1657350"/>
                </a:cubicBezTo>
                <a:cubicBezTo>
                  <a:pt x="3348990" y="1645920"/>
                  <a:pt x="3564255" y="1598295"/>
                  <a:pt x="3657600" y="1634490"/>
                </a:cubicBezTo>
                <a:cubicBezTo>
                  <a:pt x="3750945" y="1670685"/>
                  <a:pt x="3766185" y="1720215"/>
                  <a:pt x="3703320" y="1874520"/>
                </a:cubicBezTo>
                <a:cubicBezTo>
                  <a:pt x="3640455" y="2028825"/>
                  <a:pt x="3280410" y="2560320"/>
                  <a:pt x="3280410" y="2560320"/>
                </a:cubicBezTo>
                <a:lnTo>
                  <a:pt x="3280410" y="2560320"/>
                </a:lnTo>
              </a:path>
            </a:pathLst>
          </a:custGeom>
          <a:noFill/>
          <a:ln w="38100">
            <a:solidFill>
              <a:srgbClr val="B3D9FF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930400" y="1066800"/>
            <a:ext cx="1235968" cy="707886"/>
          </a:xfrm>
          <a:prstGeom prst="rect">
            <a:avLst/>
          </a:prstGeom>
          <a:solidFill>
            <a:srgbClr val="DDF2F1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ต้นน้ำ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136342" y="2794849"/>
            <a:ext cx="1360959" cy="734423"/>
          </a:xfrm>
          <a:prstGeom prst="rect">
            <a:avLst/>
          </a:prstGeom>
          <a:solidFill>
            <a:srgbClr val="C7CEE3">
              <a:alpha val="80000"/>
            </a:srgbClr>
          </a:solidFill>
        </p:spPr>
        <p:txBody>
          <a:bodyPr wrap="square" bIns="7200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กลางน้ำ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96330" y="5237289"/>
            <a:ext cx="1531154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ปลายน้ำ</a:t>
            </a:r>
          </a:p>
        </p:txBody>
      </p:sp>
      <p:cxnSp>
        <p:nvCxnSpPr>
          <p:cNvPr id="39" name="Straight Arrow Connector 38"/>
          <p:cNvCxnSpPr>
            <a:cxnSpLocks/>
            <a:endCxn id="56" idx="1"/>
          </p:cNvCxnSpPr>
          <p:nvPr/>
        </p:nvCxnSpPr>
        <p:spPr bwMode="auto">
          <a:xfrm>
            <a:off x="3295915" y="1556921"/>
            <a:ext cx="1351100" cy="304648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 rot="2026779">
            <a:off x="5594240" y="2811902"/>
            <a:ext cx="8705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C66BB">
                    <a:lumMod val="7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PAR</a:t>
            </a:r>
            <a:endParaRPr kumimoji="0" lang="th-TH" sz="4000" b="1" i="0" u="none" strike="noStrike" kern="1200" cap="none" spc="0" normalizeH="0" baseline="0" noProof="0" dirty="0">
              <a:ln>
                <a:noFill/>
              </a:ln>
              <a:solidFill>
                <a:srgbClr val="AC66BB">
                  <a:lumMod val="75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9570482" y="5433229"/>
            <a:ext cx="21155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ร่วมสร้างความยั่งยืน</a:t>
            </a:r>
          </a:p>
        </p:txBody>
      </p:sp>
      <p:cxnSp>
        <p:nvCxnSpPr>
          <p:cNvPr id="127" name="Straight Arrow Connector 126"/>
          <p:cNvCxnSpPr>
            <a:cxnSpLocks/>
            <a:endCxn id="130" idx="1"/>
          </p:cNvCxnSpPr>
          <p:nvPr/>
        </p:nvCxnSpPr>
        <p:spPr bwMode="auto">
          <a:xfrm flipV="1">
            <a:off x="8366123" y="5679451"/>
            <a:ext cx="1204359" cy="973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cxnSpLocks/>
            <a:endCxn id="83" idx="1"/>
          </p:cNvCxnSpPr>
          <p:nvPr/>
        </p:nvCxnSpPr>
        <p:spPr bwMode="auto">
          <a:xfrm>
            <a:off x="6505665" y="3270343"/>
            <a:ext cx="1993765" cy="294886"/>
          </a:xfrm>
          <a:prstGeom prst="straightConnector1">
            <a:avLst/>
          </a:prstGeom>
          <a:ln w="28575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534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229" y="0"/>
            <a:ext cx="1177554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5687441"/>
            <a:ext cx="5810291" cy="928694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thaiDist"/>
            <a:r>
              <a:rPr lang="th-TH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ปัณณ์ณัช ธนัทพรรษรัตน์.  “</a:t>
            </a:r>
            <a:r>
              <a:rPr lang="th-TH" sz="20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การออกแบบผลิตภัณฑ์แบบมีส่วนร่วม</a:t>
            </a:r>
            <a:r>
              <a:rPr lang="th-TH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2000" u="sng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วารสารวิจัยเพื่อการพัฒนาพื้นที่ </a:t>
            </a:r>
            <a:r>
              <a:rPr lang="th-TH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ปีที่ 7</a:t>
            </a:r>
            <a:r>
              <a:rPr lang="en-US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3 </a:t>
            </a:r>
            <a:r>
              <a:rPr lang="th-TH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(ก.ค.-ก.ย. 2558) </a:t>
            </a:r>
            <a:r>
              <a:rPr lang="th-TH" sz="2000" dirty="0" err="1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สกว</a:t>
            </a:r>
            <a:r>
              <a:rPr lang="th-TH" sz="2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endParaRPr lang="th-TH" sz="20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489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="" xmlns:a16="http://schemas.microsoft.com/office/drawing/2014/main" id="{A2168130-5DA3-4829-AF6A-76E0873D8418}"/>
              </a:ext>
            </a:extLst>
          </p:cNvPr>
          <p:cNvGrpSpPr/>
          <p:nvPr/>
        </p:nvGrpSpPr>
        <p:grpSpPr>
          <a:xfrm>
            <a:off x="-7" y="310093"/>
            <a:ext cx="12192004" cy="1121183"/>
            <a:chOff x="0" y="242342"/>
            <a:chExt cx="12192002" cy="949632"/>
          </a:xfrm>
        </p:grpSpPr>
        <p:sp>
          <p:nvSpPr>
            <p:cNvPr id="9" name="Rectangle 12">
              <a:extLst>
                <a:ext uri="{FF2B5EF4-FFF2-40B4-BE49-F238E27FC236}">
                  <a16:creationId xmlns="" xmlns:a16="http://schemas.microsoft.com/office/drawing/2014/main" id="{53940750-5329-4A38-8741-67FDD57F0111}"/>
                </a:ext>
              </a:extLst>
            </p:cNvPr>
            <p:cNvSpPr/>
            <p:nvPr/>
          </p:nvSpPr>
          <p:spPr>
            <a:xfrm rot="16200000">
              <a:off x="6341055" y="-4658974"/>
              <a:ext cx="948086" cy="107538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14">
              <a:extLst>
                <a:ext uri="{FF2B5EF4-FFF2-40B4-BE49-F238E27FC236}">
                  <a16:creationId xmlns="" xmlns:a16="http://schemas.microsoft.com/office/drawing/2014/main" id="{89C1E564-FABA-459E-B252-DC3716F1049B}"/>
                </a:ext>
              </a:extLst>
            </p:cNvPr>
            <p:cNvSpPr/>
            <p:nvPr/>
          </p:nvSpPr>
          <p:spPr>
            <a:xfrm rot="16200000">
              <a:off x="245055" y="-2713"/>
              <a:ext cx="948084" cy="1438193"/>
            </a:xfrm>
            <a:prstGeom prst="rect">
              <a:avLst/>
            </a:prstGeom>
            <a:solidFill>
              <a:srgbClr val="92A0C9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46808" y="310091"/>
            <a:ext cx="10336567" cy="1050878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/>
        </p:spPr>
        <p:txBody>
          <a:bodyPr>
            <a:normAutofit fontScale="9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1" i="0" u="sng" strike="noStrike" cap="none" spc="150" normalizeH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การวิจัยเพื่อชุมชนสามารถดำเนินการได้ 2 ลักษณะใหญ่ๆ ดังนี้</a:t>
            </a:r>
            <a:endParaRPr kumimoji="0" lang="th-TH" sz="6600" b="1" i="0" u="sng" strike="noStrike" cap="none" spc="150" normalizeH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623" y="2680952"/>
            <a:ext cx="10753814" cy="2378487"/>
          </a:xfrm>
          <a:solidFill>
            <a:schemeClr val="bg1">
              <a:lumMod val="95000"/>
            </a:schemeClr>
          </a:solidFill>
        </p:spPr>
        <p:txBody>
          <a:bodyPr lIns="180000" rIns="18000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6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</a:t>
            </a:r>
            <a:r>
              <a:rPr lang="th-TH" sz="36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sz="3600" b="1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การวิจัยทางเลือกใหม่เพื่อชุมชน</a:t>
            </a: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เป็นงานวิจัยเพื่อชุมชนรูปแบบใหม่ที่พัฒนามาจากแบบแรก เพื่อให้เหมาะสมกับความต้องการและสอดคล้องกับศักยภาพของชุมชนและกลุ่มคนซึ่งมีหลากหลายระดับ หรือเพื่อให้ชุมชนสามารถเลือกใช้ได้ตามความเหมาะสม เป็นการเริ่มต้นทดลองทำงานวิจัยอย่างง่ายๆ โดยใช้ระยะเวลาดำเนินการไม่มากนักประมาณ 3 - 6 เดือน หรือไม่เกิน 1 ปี มีหลายทางเลือก ดังนี้</a:t>
            </a:r>
            <a:endParaRPr lang="th-TH" sz="4000" b="1" dirty="0">
              <a:solidFill>
                <a:schemeClr val="tx2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=""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à¸à¸¥à¸à¸²à¸£à¸à¹à¸à¸«à¸²à¸£à¸¹à¸à¸ à¸²à¸à¸ªà¸³à¸«à¸£à¸±à¸ à¸à¸²à¸£à¸§à¸´à¸à¸±à¸¢">
            <a:extLst>
              <a:ext uri="{FF2B5EF4-FFF2-40B4-BE49-F238E27FC236}">
                <a16:creationId xmlns="" xmlns:a16="http://schemas.microsoft.com/office/drawing/2014/main" id="{27E7697F-2792-4CEC-84FF-24233C85B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r="11509"/>
          <a:stretch/>
        </p:blipFill>
        <p:spPr bwMode="auto">
          <a:xfrm>
            <a:off x="429349" y="2209616"/>
            <a:ext cx="3661831" cy="24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6742" y="1547327"/>
            <a:ext cx="5614875" cy="3763345"/>
          </a:xfrm>
        </p:spPr>
        <p:txBody>
          <a:bodyPr lIns="180000" rIns="180000" anchor="ctr">
            <a:noAutofit/>
          </a:bodyPr>
          <a:lstStyle/>
          <a:p>
            <a:pPr lvl="0" algn="thaiDist" defTabSz="914400">
              <a:lnSpc>
                <a:spcPct val="100000"/>
              </a:lnSpc>
              <a:spcBef>
                <a:spcPts val="0"/>
              </a:spcBef>
              <a:defRPr/>
            </a:pPr>
            <a:r>
              <a:rPr lang="th-TH" sz="2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en-US" sz="2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6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การวิจัยที่เน้นการถอดความรู้และรวบรวมองค์ความรู้จากการทำงานพัฒนาของชุมชน </a:t>
            </a:r>
            <a:r>
              <a:rPr lang="th-TH" sz="2600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เป็นเรื่องที่ชุมชนอยากรู้ อยากรวบรวมความรู้ของตนเอง และชุมชนร่วมกันทำงานวิจัย โดยไม่ได้มุ่งแก้ปัญหาชุมชนมากนัก เช่น การวิจัยเพื่อรวบรวมความรู้ภูมิปัญญาท้องถิ่นและปราชญ์ชาวบ้าน / การศึกษารวบรวมความรู้ประเพณี 12 เดือน / การศึกษาประวัติศาสตร์ท้องถิ่น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0132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Freeform 62">
            <a:extLst>
              <a:ext uri="{FF2B5EF4-FFF2-40B4-BE49-F238E27FC236}">
                <a16:creationId xmlns=""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 descr="à¸à¸¥à¸à¸²à¸£à¸à¹à¸à¸«à¸²à¸£à¸¹à¸à¸ à¸²à¸à¸ªà¸³à¸«à¸£à¸±à¸ à¸à¸²à¸£à¸§à¸´à¸à¸±à¸¢">
            <a:extLst>
              <a:ext uri="{FF2B5EF4-FFF2-40B4-BE49-F238E27FC236}">
                <a16:creationId xmlns="" xmlns:a16="http://schemas.microsoft.com/office/drawing/2014/main" id="{27E7697F-2792-4CEC-84FF-24233C85B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9" r="11509"/>
          <a:stretch/>
        </p:blipFill>
        <p:spPr bwMode="auto">
          <a:xfrm>
            <a:off x="429349" y="2209616"/>
            <a:ext cx="3661831" cy="24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9964" y="1023458"/>
            <a:ext cx="5614875" cy="4949503"/>
          </a:xfrm>
        </p:spPr>
        <p:txBody>
          <a:bodyPr lIns="180000" rIns="180000" anchor="ctr">
            <a:noAutofit/>
          </a:bodyPr>
          <a:lstStyle/>
          <a:p>
            <a:pPr marL="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</a:t>
            </a:r>
            <a:r>
              <a:rPr lang="en-US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การวิจัยเชิงความร่วมมือ </a:t>
            </a:r>
            <a:r>
              <a:rPr lang="th-TH" sz="24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เป็นการสนับสนุนการสร้างความรู้ร่วมกับหน่วยงาน หรือภาคีอื่น ๆ เพื่อให้เกิดความร่วมมือในการทำงานเพื่อชุมชนท้องถิ่น เป็นความร่วมมือทั้งในแง่ การมีเป้าหมายเพื่อท้องถิ่น ความร่วมมือของคนหรือทีมงาน การสนับสนุนปัจจัยและทุนดำเนินการร่วมกัน โดยมุ่งสร้างสิ่งต่อไปนี้ เช่น การสร้างกลไกความร่วมมือการวิจัยและพัฒนาท้องถิ่น / การสร้างเครื่องมือ / ตัวชี้วัดการพัฒนาและการแก้ปัญหาท้องถิ่น / การประเมินผลการทำงานร่วม / การเชื่อมความรู้ระหว่างหน่วยงาน เป็นต้น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ทั้งนี้ การวิจัยทางเลือกใหม่ทั้งสองลักษณะ เป็นการทำวิจัยในเบื้องต้นเพื่อพัฒนาความพร้อมของประเด็นศึกษา หรือกลุ่มคน โดยคาดหวังว่าจะนำไปสู่</a:t>
            </a:r>
            <a:r>
              <a:rPr lang="th-TH" sz="2400" b="1" dirty="0" err="1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4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วิจัยแบบเต็มรูปแบบต่อไป</a:t>
            </a:r>
            <a:endParaRPr lang="th-TH" sz="2400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2860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142852"/>
            <a:ext cx="12192000" cy="1000132"/>
          </a:xfrm>
          <a:solidFill>
            <a:schemeClr val="accent5">
              <a:lumMod val="75000"/>
            </a:schemeClr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800" b="1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4800" b="1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วิชาการเพื่อสังคม (</a:t>
            </a:r>
            <a:r>
              <a:rPr lang="en-US" sz="4800" b="1" spc="2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SeS</a:t>
            </a:r>
            <a:r>
              <a:rPr lang="en-US" sz="4800" b="1" spc="2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)”</a:t>
            </a:r>
            <a:endParaRPr lang="th-TH" sz="4800" b="1" spc="2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8171" y="2780928"/>
            <a:ext cx="2375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20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“โจทย์”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20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จากสังคม</a:t>
            </a:r>
            <a:endParaRPr kumimoji="0" lang="en-US" sz="4000" b="1" i="0" u="none" strike="noStrike" kern="1200" cap="none" spc="20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25024" y="2767280"/>
            <a:ext cx="2102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200" normalizeH="0" baseline="0" noProof="0" dirty="0">
                <a:ln>
                  <a:noFill/>
                </a:ln>
                <a:solidFill>
                  <a:srgbClr val="AC66BB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“ผล”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1" i="0" u="none" strike="noStrike" kern="1200" cap="none" spc="200" normalizeH="0" baseline="0" noProof="0" dirty="0">
                <a:ln>
                  <a:noFill/>
                </a:ln>
                <a:solidFill>
                  <a:srgbClr val="AC66BB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ต่อสังคม</a:t>
            </a:r>
            <a:endParaRPr kumimoji="0" lang="en-US" sz="4000" b="1" i="0" u="none" strike="noStrike" kern="1200" cap="none" spc="200" normalizeH="0" baseline="0" noProof="0" dirty="0">
              <a:ln>
                <a:noFill/>
              </a:ln>
              <a:solidFill>
                <a:srgbClr val="AC66BB">
                  <a:lumMod val="50000"/>
                </a:srgbClr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835051" y="5984702"/>
            <a:ext cx="8832981" cy="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38030" y="6032720"/>
            <a:ext cx="3015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กระบวนการมีส่วนร่วม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2666976" y="1228069"/>
          <a:ext cx="800105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18691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318155" y="260211"/>
            <a:ext cx="11225094" cy="6337578"/>
            <a:chOff x="616716" y="678696"/>
            <a:chExt cx="7395450" cy="6337236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87624" y="715105"/>
              <a:ext cx="2494441" cy="3096344"/>
              <a:chOff x="971600" y="759024"/>
              <a:chExt cx="2494441" cy="3096344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971164" y="759024"/>
                <a:ext cx="2494809" cy="3097046"/>
              </a:xfrm>
              <a:prstGeom prst="rect">
                <a:avLst/>
              </a:prstGeom>
              <a:solidFill>
                <a:srgbClr val="800000"/>
              </a:solidFill>
              <a:ln w="349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 flipV="1">
                <a:off x="971164" y="1473360"/>
                <a:ext cx="2494809" cy="11112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 8"/>
            <p:cNvGrpSpPr>
              <a:grpSpLocks/>
            </p:cNvGrpSpPr>
            <p:nvPr/>
          </p:nvGrpSpPr>
          <p:grpSpPr bwMode="auto">
            <a:xfrm>
              <a:off x="5313697" y="715105"/>
              <a:ext cx="2698469" cy="3096344"/>
              <a:chOff x="849201" y="759024"/>
              <a:chExt cx="2698469" cy="3096344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49099" y="759024"/>
                <a:ext cx="2698411" cy="3097046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 w="349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11" name="Straight Connector 10"/>
              <p:cNvCxnSpPr/>
              <p:nvPr/>
            </p:nvCxnSpPr>
            <p:spPr>
              <a:xfrm>
                <a:off x="849099" y="1473360"/>
                <a:ext cx="2698411" cy="1588"/>
              </a:xfrm>
              <a:prstGeom prst="line">
                <a:avLst/>
              </a:prstGeom>
              <a:ln w="3492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75" name="TextBox 11"/>
            <p:cNvSpPr txBox="1">
              <a:spLocks noChangeArrowheads="1"/>
            </p:cNvSpPr>
            <p:nvPr/>
          </p:nvSpPr>
          <p:spPr bwMode="auto">
            <a:xfrm>
              <a:off x="2140360" y="678696"/>
              <a:ext cx="588464" cy="70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DNA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176" name="TextBox 12"/>
            <p:cNvSpPr txBox="1">
              <a:spLocks noChangeArrowheads="1"/>
            </p:cNvSpPr>
            <p:nvPr/>
          </p:nvSpPr>
          <p:spPr bwMode="auto">
            <a:xfrm>
              <a:off x="6435492" y="715105"/>
              <a:ext cx="588464" cy="70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DNA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177" name="TextBox 13"/>
            <p:cNvSpPr txBox="1">
              <a:spLocks noChangeArrowheads="1"/>
            </p:cNvSpPr>
            <p:nvPr/>
          </p:nvSpPr>
          <p:spPr bwMode="auto">
            <a:xfrm>
              <a:off x="1489613" y="1940589"/>
              <a:ext cx="1927612" cy="132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การวิจัยเชิงวิชาการ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(A4S)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178" name="TextBox 14"/>
            <p:cNvSpPr txBox="1">
              <a:spLocks noChangeArrowheads="1"/>
            </p:cNvSpPr>
            <p:nvPr/>
          </p:nvSpPr>
          <p:spPr bwMode="auto">
            <a:xfrm>
              <a:off x="5780866" y="1940589"/>
              <a:ext cx="1903320" cy="1323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การวิจัยเพื่อท้องถิ่น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(CBR)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7" name="Cross 16"/>
            <p:cNvSpPr/>
            <p:nvPr/>
          </p:nvSpPr>
          <p:spPr>
            <a:xfrm>
              <a:off x="3964872" y="1816254"/>
              <a:ext cx="908550" cy="795231"/>
            </a:xfrm>
            <a:prstGeom prst="plus">
              <a:avLst/>
            </a:prstGeom>
            <a:solidFill>
              <a:srgbClr val="E97F02"/>
            </a:solidFill>
            <a:ln>
              <a:solidFill>
                <a:schemeClr val="accent2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18" name="Cloud 6"/>
            <p:cNvSpPr/>
            <p:nvPr/>
          </p:nvSpPr>
          <p:spPr>
            <a:xfrm rot="21448590">
              <a:off x="3131974" y="3935434"/>
              <a:ext cx="2450544" cy="3080498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5336 w 43256"/>
                <a:gd name="connsiteY19" fmla="*/ 6399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177 w 43256"/>
                <a:gd name="connsiteY16" fmla="*/ 457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29114 w 43256"/>
                <a:gd name="connsiteY14" fmla="*/ 3811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436 w 43256"/>
                <a:gd name="connsiteY13" fmla="*/ 6549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0386 w 43256"/>
                <a:gd name="connsiteY11" fmla="*/ 17889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4165 w 43256"/>
                <a:gd name="connsiteY8" fmla="*/ 22813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37161 w 43256"/>
                <a:gd name="connsiteY8" fmla="*/ 29474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6553 h 43219"/>
                <a:gd name="connsiteX7" fmla="*/ 28596 w 43256"/>
                <a:gd name="connsiteY7" fmla="*/ 36519 h 43219"/>
                <a:gd name="connsiteX8" fmla="*/ 37161 w 43256"/>
                <a:gd name="connsiteY8" fmla="*/ 29474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7044 w 43256"/>
                <a:gd name="connsiteY5" fmla="*/ 39152 h 43219"/>
                <a:gd name="connsiteX6" fmla="*/ 28863 w 43256"/>
                <a:gd name="connsiteY6" fmla="*/ 36553 h 43219"/>
                <a:gd name="connsiteX7" fmla="*/ 28596 w 43256"/>
                <a:gd name="connsiteY7" fmla="*/ 36519 h 43219"/>
                <a:gd name="connsiteX8" fmla="*/ 37161 w 43256"/>
                <a:gd name="connsiteY8" fmla="*/ 29474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165 w 43256"/>
                <a:gd name="connsiteY2" fmla="*/ 35452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7044 w 43256"/>
                <a:gd name="connsiteY5" fmla="*/ 39152 h 43219"/>
                <a:gd name="connsiteX6" fmla="*/ 28863 w 43256"/>
                <a:gd name="connsiteY6" fmla="*/ 36553 h 43219"/>
                <a:gd name="connsiteX7" fmla="*/ 28596 w 43256"/>
                <a:gd name="connsiteY7" fmla="*/ 36519 h 43219"/>
                <a:gd name="connsiteX8" fmla="*/ 37161 w 43256"/>
                <a:gd name="connsiteY8" fmla="*/ 29474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2932 w 43256"/>
                <a:gd name="connsiteY0" fmla="*/ 24648 h 43219"/>
                <a:gd name="connsiteX1" fmla="*/ 2196 w 43256"/>
                <a:gd name="connsiteY1" fmla="*/ 25239 h 43219"/>
                <a:gd name="connsiteX2" fmla="*/ 6165 w 43256"/>
                <a:gd name="connsiteY2" fmla="*/ 35452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7044 w 43256"/>
                <a:gd name="connsiteY5" fmla="*/ 39152 h 43219"/>
                <a:gd name="connsiteX6" fmla="*/ 28863 w 43256"/>
                <a:gd name="connsiteY6" fmla="*/ 36553 h 43219"/>
                <a:gd name="connsiteX7" fmla="*/ 28596 w 43256"/>
                <a:gd name="connsiteY7" fmla="*/ 36519 h 43219"/>
                <a:gd name="connsiteX8" fmla="*/ 37161 w 43256"/>
                <a:gd name="connsiteY8" fmla="*/ 29474 h 43219"/>
                <a:gd name="connsiteX9" fmla="*/ 37416 w 43256"/>
                <a:gd name="connsiteY9" fmla="*/ 29949 h 43219"/>
                <a:gd name="connsiteX10" fmla="*/ 41834 w 43256"/>
                <a:gd name="connsiteY10" fmla="*/ 15213 h 43219"/>
                <a:gd name="connsiteX11" fmla="*/ 41784 w 43256"/>
                <a:gd name="connsiteY11" fmla="*/ 16085 h 43219"/>
                <a:gd name="connsiteX12" fmla="*/ 38360 w 43256"/>
                <a:gd name="connsiteY12" fmla="*/ 5285 h 43219"/>
                <a:gd name="connsiteX13" fmla="*/ 38636 w 43256"/>
                <a:gd name="connsiteY13" fmla="*/ 5578 h 43219"/>
                <a:gd name="connsiteX14" fmla="*/ 30113 w 43256"/>
                <a:gd name="connsiteY14" fmla="*/ 2146 h 43219"/>
                <a:gd name="connsiteX15" fmla="*/ 29856 w 43256"/>
                <a:gd name="connsiteY15" fmla="*/ 2199 h 43219"/>
                <a:gd name="connsiteX16" fmla="*/ 22377 w 43256"/>
                <a:gd name="connsiteY16" fmla="*/ 3469 h 43219"/>
                <a:gd name="connsiteX17" fmla="*/ 22536 w 43256"/>
                <a:gd name="connsiteY17" fmla="*/ 3189 h 43219"/>
                <a:gd name="connsiteX18" fmla="*/ 14036 w 43256"/>
                <a:gd name="connsiteY18" fmla="*/ 5051 h 43219"/>
                <a:gd name="connsiteX19" fmla="*/ 13738 w 43256"/>
                <a:gd name="connsiteY19" fmla="*/ 4872 h 43219"/>
                <a:gd name="connsiteX20" fmla="*/ 4163 w 43256"/>
                <a:gd name="connsiteY20" fmla="*/ 14121 h 43219"/>
                <a:gd name="connsiteX21" fmla="*/ 3936 w 43256"/>
                <a:gd name="connsiteY21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2932" y="24648"/>
                  </a:moveTo>
                  <a:cubicBezTo>
                    <a:pt x="2048" y="24742"/>
                    <a:pt x="2961" y="25852"/>
                    <a:pt x="2196" y="25239"/>
                  </a:cubicBezTo>
                  <a:moveTo>
                    <a:pt x="6165" y="35452"/>
                  </a:moveTo>
                  <a:cubicBezTo>
                    <a:pt x="5810" y="35645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7221" y="39763"/>
                    <a:pt x="17044" y="39152"/>
                  </a:cubicBezTo>
                  <a:moveTo>
                    <a:pt x="28863" y="36553"/>
                  </a:moveTo>
                  <a:cubicBezTo>
                    <a:pt x="28824" y="37200"/>
                    <a:pt x="28734" y="35897"/>
                    <a:pt x="28596" y="36519"/>
                  </a:cubicBezTo>
                  <a:moveTo>
                    <a:pt x="37161" y="29474"/>
                  </a:moveTo>
                  <a:cubicBezTo>
                    <a:pt x="39165" y="30802"/>
                    <a:pt x="37434" y="26917"/>
                    <a:pt x="37416" y="29949"/>
                  </a:cubicBezTo>
                  <a:moveTo>
                    <a:pt x="41834" y="15213"/>
                  </a:moveTo>
                  <a:cubicBezTo>
                    <a:pt x="41509" y="16245"/>
                    <a:pt x="42412" y="15357"/>
                    <a:pt x="41784" y="16085"/>
                  </a:cubicBezTo>
                  <a:moveTo>
                    <a:pt x="38360" y="5285"/>
                  </a:moveTo>
                  <a:cubicBezTo>
                    <a:pt x="38415" y="5702"/>
                    <a:pt x="38641" y="5154"/>
                    <a:pt x="38636" y="5578"/>
                  </a:cubicBezTo>
                  <a:moveTo>
                    <a:pt x="30113" y="2146"/>
                  </a:moveTo>
                  <a:cubicBezTo>
                    <a:pt x="30302" y="1563"/>
                    <a:pt x="29552" y="2685"/>
                    <a:pt x="29856" y="2199"/>
                  </a:cubicBezTo>
                  <a:moveTo>
                    <a:pt x="22377" y="3469"/>
                  </a:moveTo>
                  <a:cubicBezTo>
                    <a:pt x="22454" y="298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3346" y="4353"/>
                    <a:pt x="13738" y="4872"/>
                  </a:cubicBezTo>
                  <a:moveTo>
                    <a:pt x="4163" y="14121"/>
                  </a:moveTo>
                  <a:cubicBezTo>
                    <a:pt x="4060" y="13657"/>
                    <a:pt x="3984" y="14710"/>
                    <a:pt x="3936" y="14229"/>
                  </a:cubicBezTo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826722"/>
                </a:solidFill>
                <a:effectLst/>
                <a:uLnTx/>
                <a:uFillTx/>
                <a:latin typeface="TH SarabunPSK" panose="020B0500040200020003" pitchFamily="34" charset="-34"/>
                <a:ea typeface="Tahoma" panose="020B0604030504040204" pitchFamily="34" charset="0"/>
                <a:cs typeface="TH SarabunPSK" panose="020B0500040200020003" pitchFamily="34" charset="-34"/>
              </a:endParaRPr>
            </a:p>
          </p:txBody>
        </p:sp>
        <p:cxnSp>
          <p:nvCxnSpPr>
            <p:cNvPr id="19" name="Straight Connector 18"/>
            <p:cNvCxnSpPr>
              <a:cxnSpLocks/>
              <a:endCxn id="18" idx="10"/>
            </p:cNvCxnSpPr>
            <p:nvPr/>
          </p:nvCxnSpPr>
          <p:spPr>
            <a:xfrm>
              <a:off x="3353292" y="4928360"/>
              <a:ext cx="2134330" cy="15349"/>
            </a:xfrm>
            <a:prstGeom prst="line">
              <a:avLst/>
            </a:prstGeom>
            <a:ln w="34925">
              <a:solidFill>
                <a:srgbClr val="8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86" name="TextBox 24"/>
            <p:cNvSpPr txBox="1">
              <a:spLocks noChangeArrowheads="1"/>
            </p:cNvSpPr>
            <p:nvPr/>
          </p:nvSpPr>
          <p:spPr bwMode="auto">
            <a:xfrm>
              <a:off x="4017928" y="4236764"/>
              <a:ext cx="588464" cy="707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10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DNA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10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sp>
          <p:nvSpPr>
            <p:cNvPr id="7187" name="TextBox 25"/>
            <p:cNvSpPr txBox="1">
              <a:spLocks noChangeArrowheads="1"/>
            </p:cNvSpPr>
            <p:nvPr/>
          </p:nvSpPr>
          <p:spPr bwMode="auto">
            <a:xfrm>
              <a:off x="3740874" y="4880480"/>
              <a:ext cx="1259094" cy="1938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การวิจัยเพื่อ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บริการสังคม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(</a:t>
              </a:r>
              <a:r>
                <a:rPr kumimoji="0" lang="en-US" altLang="th-TH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SeS</a:t>
              </a:r>
              <a:r>
                <a:rPr kumimoji="0" lang="en-US" altLang="th-TH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)</a:t>
              </a:r>
              <a:endParaRPr kumimoji="0" lang="th-TH" altLang="th-T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25000"/>
                  </a:prst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2303748" y="4790376"/>
              <a:ext cx="661770" cy="480081"/>
              <a:chOff x="2303748" y="4790376"/>
              <a:chExt cx="661770" cy="480081"/>
            </a:xfrm>
          </p:grpSpPr>
          <p:sp>
            <p:nvSpPr>
              <p:cNvPr id="29" name="Isosceles Triangle 28"/>
              <p:cNvSpPr/>
              <p:nvPr/>
            </p:nvSpPr>
            <p:spPr>
              <a:xfrm rot="5400000">
                <a:off x="2568599" y="4873537"/>
                <a:ext cx="480080" cy="313758"/>
              </a:xfrm>
              <a:prstGeom prst="triangle">
                <a:avLst/>
              </a:prstGeom>
              <a:solidFill>
                <a:srgbClr val="800000"/>
              </a:solidFill>
              <a:ln>
                <a:solidFill>
                  <a:schemeClr val="tx1">
                    <a:lumMod val="2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32" name="Straight Connector 31"/>
              <p:cNvCxnSpPr/>
              <p:nvPr/>
            </p:nvCxnSpPr>
            <p:spPr>
              <a:xfrm>
                <a:off x="2304205" y="4809047"/>
                <a:ext cx="317952" cy="142867"/>
              </a:xfrm>
              <a:prstGeom prst="line">
                <a:avLst/>
              </a:prstGeom>
              <a:ln w="38100">
                <a:solidFill>
                  <a:schemeClr val="tx1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V="1">
                <a:off x="2304205" y="5113830"/>
                <a:ext cx="312374" cy="157153"/>
              </a:xfrm>
              <a:prstGeom prst="line">
                <a:avLst/>
              </a:prstGeom>
              <a:ln w="38100">
                <a:solidFill>
                  <a:schemeClr val="tx1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41"/>
            <p:cNvGrpSpPr>
              <a:grpSpLocks/>
            </p:cNvGrpSpPr>
            <p:nvPr/>
          </p:nvGrpSpPr>
          <p:grpSpPr bwMode="auto">
            <a:xfrm rot="10800000">
              <a:off x="5679694" y="4758449"/>
              <a:ext cx="654488" cy="480080"/>
              <a:chOff x="2201070" y="4840400"/>
              <a:chExt cx="654488" cy="480080"/>
            </a:xfrm>
          </p:grpSpPr>
          <p:sp>
            <p:nvSpPr>
              <p:cNvPr id="43" name="Isosceles Triangle 42"/>
              <p:cNvSpPr/>
              <p:nvPr/>
            </p:nvSpPr>
            <p:spPr>
              <a:xfrm rot="5400000">
                <a:off x="2458639" y="4923561"/>
                <a:ext cx="480080" cy="313758"/>
              </a:xfrm>
              <a:prstGeom prst="triangle">
                <a:avLst/>
              </a:prstGeom>
              <a:solidFill>
                <a:srgbClr val="800000"/>
              </a:solidFill>
              <a:ln>
                <a:solidFill>
                  <a:schemeClr val="tx1">
                    <a:lumMod val="25000"/>
                  </a:schemeClr>
                </a:solidFill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5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endParaRP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01071" y="4867493"/>
                <a:ext cx="317952" cy="141279"/>
              </a:xfrm>
              <a:prstGeom prst="line">
                <a:avLst/>
              </a:prstGeom>
              <a:ln w="38100">
                <a:solidFill>
                  <a:schemeClr val="tx1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2201070" y="5164339"/>
                <a:ext cx="312374" cy="155567"/>
              </a:xfrm>
              <a:prstGeom prst="line">
                <a:avLst/>
              </a:prstGeom>
              <a:ln w="38100">
                <a:solidFill>
                  <a:schemeClr val="tx1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90" name="TextBox 45"/>
            <p:cNvSpPr txBox="1">
              <a:spLocks noChangeArrowheads="1"/>
            </p:cNvSpPr>
            <p:nvPr/>
          </p:nvSpPr>
          <p:spPr bwMode="auto">
            <a:xfrm>
              <a:off x="616716" y="4430284"/>
              <a:ext cx="1430184" cy="12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เกณฑ์มาตรฐาน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ทางวิชาการ</a:t>
              </a:r>
            </a:p>
          </p:txBody>
        </p:sp>
        <p:sp>
          <p:nvSpPr>
            <p:cNvPr id="7191" name="TextBox 46"/>
            <p:cNvSpPr txBox="1">
              <a:spLocks noChangeArrowheads="1"/>
            </p:cNvSpPr>
            <p:nvPr/>
          </p:nvSpPr>
          <p:spPr bwMode="auto">
            <a:xfrm>
              <a:off x="6506839" y="4402579"/>
              <a:ext cx="1505167" cy="1200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เกณฑ์มาตรฐาน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alt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25000"/>
                    </a:prstClr>
                  </a:solidFill>
                  <a:effectLst/>
                  <a:uLnTx/>
                  <a:uFillTx/>
                  <a:latin typeface="TH SarabunPSK" panose="020B0500040200020003" pitchFamily="34" charset="-34"/>
                  <a:ea typeface="+mn-ea"/>
                  <a:cs typeface="TH SarabunPSK" panose="020B0500040200020003" pitchFamily="34" charset="-34"/>
                </a:rPr>
                <a:t>ด้านบริการสังคม</a:t>
              </a:r>
            </a:p>
          </p:txBody>
        </p:sp>
        <p:sp>
          <p:nvSpPr>
            <p:cNvPr id="48" name="Down Arrow 47"/>
            <p:cNvSpPr/>
            <p:nvPr/>
          </p:nvSpPr>
          <p:spPr>
            <a:xfrm>
              <a:off x="4276717" y="2708920"/>
              <a:ext cx="272045" cy="1102529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92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588" y="0"/>
            <a:ext cx="12188825" cy="3994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588" y="3994951"/>
            <a:ext cx="12188825" cy="729448"/>
          </a:xfrm>
          <a:prstGeom prst="rect">
            <a:avLst/>
          </a:prstGeom>
          <a:solidFill>
            <a:srgbClr val="4F2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A6D4A9-B2DB-444F-9EEE-536371DE7BAC}"/>
              </a:ext>
            </a:extLst>
          </p:cNvPr>
          <p:cNvSpPr/>
          <p:nvPr/>
        </p:nvSpPr>
        <p:spPr>
          <a:xfrm>
            <a:off x="1588" y="4724398"/>
            <a:ext cx="12188825" cy="2133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BDDA75F1-3822-FD47-B796-97EFD44E2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7AD93A53-9D0B-48DD-8283-FD2BD65B7738}"/>
              </a:ext>
            </a:extLst>
          </p:cNvPr>
          <p:cNvSpPr/>
          <p:nvPr/>
        </p:nvSpPr>
        <p:spPr>
          <a:xfrm>
            <a:off x="718681" y="1505396"/>
            <a:ext cx="11020966" cy="192360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8800" b="1" i="0" u="sng" strike="noStrike" kern="1200" cap="none" spc="20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ตัวอย่างงานวิจัยและพัฒนาชุมชน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4162257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4508" y="1117669"/>
            <a:ext cx="4233622" cy="1053769"/>
          </a:xfrm>
          <a:prstGeom prst="rect">
            <a:avLst/>
          </a:prstGeom>
        </p:spPr>
        <p:txBody>
          <a:bodyPr lIns="72000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5400" b="1" spc="10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สุขภาพอนามัย</a:t>
            </a:r>
            <a:endParaRPr kumimoji="0" lang="th-TH" sz="5400" b="1" i="0" u="none" strike="noStrike" cap="none" spc="1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2052" name="Straight Arrow Connector 70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321" y="2461523"/>
            <a:ext cx="5343764" cy="4096929"/>
          </a:xfrm>
        </p:spPr>
        <p:txBody>
          <a:bodyPr lIns="72000" rIns="10800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สภาวะที่ปราศจากโรคภัยไข้เจ็บ มีความ</a:t>
            </a:r>
            <a:r>
              <a:rPr lang="th-TH" sz="3000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สมบูรณ์ </a:t>
            </a: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ทั้งร่างกายและจิตใจ อารมณ์และสติปัญญา การมีภาวะโภชนาการที่ดี รู้จักป้องกันตนเอง สามารถเข้าถึงบริการสาธารณสุข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มีองค์ประกอบที่สำคัญ 3 ประการ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 </a:t>
            </a: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การมีอายุยืนยาว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การมีสุขภาพอนามัยที่ดี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buNone/>
            </a:pPr>
            <a:r>
              <a:rPr lang="th-TH" sz="30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3. การมีการบริการสาธารณสุขที่ทั่วถึงและเป็นธรรม</a:t>
            </a:r>
          </a:p>
        </p:txBody>
      </p:sp>
      <p:pic>
        <p:nvPicPr>
          <p:cNvPr id="2050" name="Picture 2" descr="à¸à¸¥à¸à¸²à¸£à¸à¹à¸à¸«à¸²à¸£à¸¹à¸à¸ à¸²à¸à¸ªà¸³à¸«à¸£à¸±à¸ à¸ªà¸¸à¸à¸ à¸²à¸">
            <a:extLst>
              <a:ext uri="{FF2B5EF4-FFF2-40B4-BE49-F238E27FC236}">
                <a16:creationId xmlns="" xmlns:a16="http://schemas.microsoft.com/office/drawing/2014/main" id="{5281B0CF-32FA-4210-84D3-39682C972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 r="26210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2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8425"/>
          </a:xfrm>
          <a:solidFill>
            <a:srgbClr val="4F2F4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ปง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ยางคก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โมเดล แนวทางการบูร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การการจัดการปัญหาก้อนวัสดุเหลือใช้จากการเพาะเห็ด บ้านทุ่งบ่แป้ง ตำบลปง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ยางคก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อำเภอห้างฉัตร  จังหวัดลำปาง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117"/>
            <a:ext cx="12192000" cy="5188191"/>
          </a:xfrm>
          <a:solidFill>
            <a:schemeClr val="tx1"/>
          </a:solidFill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ผู้เขียน   ดร</a:t>
            </a:r>
            <a:r>
              <a:rPr lang="en-US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รวิภา ยงประยูร</a:t>
            </a:r>
          </a:p>
          <a:p>
            <a:pPr marL="0" indent="0">
              <a:buNone/>
            </a:pP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มหาวิทยาลัยราช</a:t>
            </a:r>
            <a:r>
              <a:rPr lang="th-TH" sz="26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ภัฏ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ลำปาง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การเลือกใช้องค์ความรู้  กับการจัดการก้อนวัสดุเหลือใช้จากการเพาะเห็ด</a:t>
            </a: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800" b="1" i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การดำเนินงานโครงการฯ นี้ก่อให้เกิดประโยชน์ร่วมกันแก่ผู้เกี่ยวข้องทุกฝ่าย ดังนี้</a:t>
            </a:r>
          </a:p>
          <a:p>
            <a:pPr marL="0" indent="0" algn="thaiDist"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กลุ่มผู้เพาะเห็ดบ้านทุ่งบ่อแป้น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ปัญหาที่เป็นข้อพิพาทเกี่ยวกับการจัดการก้อนวัสดุที่ใช้เพาะเห็ดกับหมู่บ้านข้างเคียงจะคลี่คลายลงแล้ว ชุมชนยังมีทางเลือกในการประกอบอาชีพเสริมใหม่ๆ เพื่อสร้างรายได้ อาทิ </a:t>
            </a:r>
            <a:r>
              <a:rPr lang="th-TH" sz="26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ปุ๋ยอินทรีย์แบบไม่พลิกกลับกอง การแปรรูปผลิตภัณฑ์จากเห็ดนางฟ้า เป็น 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เห็ดสวรรค์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เห็ดสมุนไพร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และเห็ดอบเนย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ซึ่งได้มีการจดแจ้งเครื่องหมายการค้า 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คุณนายหัวเห็ด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ของสมาชิกกลุ่ม</a:t>
            </a:r>
          </a:p>
          <a:p>
            <a:pPr marL="0" indent="0">
              <a:spcBef>
                <a:spcPts val="600"/>
              </a:spcBef>
              <a:buClrTx/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เกิดการบูรณาการกับภารกิจในด้านการเรียนการสอน และงานวิจัย</a:t>
            </a:r>
          </a:p>
          <a:p>
            <a:pPr marL="0" indent="0">
              <a:spcBef>
                <a:spcPts val="600"/>
              </a:spcBef>
              <a:buClrTx/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เกิดการบูรณาการร่วมกันระหว่างภาคีหลักและภาคีสนับสนุน ทำให้เกิดแนวทางการจัดการปัญหาก้อนวัสดุเหลือใช้จากการเพาะเห็ดร่วมกัน  ดังนี้</a:t>
            </a:r>
            <a:endParaRPr lang="en-US" sz="26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59746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9038"/>
            <a:ext cx="12192000" cy="5474793"/>
          </a:xfrm>
          <a:solidFill>
            <a:schemeClr val="tx1"/>
          </a:solidFill>
        </p:spPr>
        <p:txBody>
          <a:bodyPr lIns="144000" rIns="144000" anchor="ctr">
            <a:noAutofit/>
          </a:bodyPr>
          <a:lstStyle/>
          <a:p>
            <a:pPr marL="0" indent="0" algn="thaiDist">
              <a:spcBef>
                <a:spcPts val="600"/>
              </a:spcBef>
              <a:buNone/>
            </a:pPr>
            <a:r>
              <a:rPr lang="th-TH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แนวทางที่ </a:t>
            </a:r>
            <a:r>
              <a:rPr lang="en-US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การสร้างมูลค่าเพิ่มจากก้อนวัสดุที่ใช้เพาะเห็ด โดยใช้เทคโนโลยีในการกำจัดก้อนวัสดุที่ใช้เพาะเห็ดแล้ว และการแปรรูปก้อนวัสดุที่ใช้เพาะเห็ดแล้วให้กลายเป็นผลิตภัณฑ์ใหม่ 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วิธี  คือ 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การแปรสภาพถุงพลาสติกจากก้อนวัสดุที่ใช้เพาะเห็ดแล้วให้กลายเป็นเชื้อเพลิงเห็ดที่มีคุณสมบัติทดแทนน้ำมันสำเร็จรูปประเภทเบนซินและดีเซลด้วยเทคโนโลยีไพ</a:t>
            </a:r>
            <a:r>
              <a:rPr lang="th-TH" sz="24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โรไลซิส</a:t>
            </a:r>
            <a:endParaRPr lang="th-TH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ำจัดขี้เลื่อยด้วยการเผาแบบจำกัดออกซิเจนให้ได้แก๊สร้อนมาใช้เป็นแหล่งความร้อนทดแทนฟืนในกระบวนการนิ่งก้อนเห็ดของกลุ่ม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การแปรรูปขี้เลื่อยจากก้อนเห็ดที่ใช้แล้วให้เป็นถ่านอัดแท่ง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การแปรรูปก้อนวัสดุที่ใช้เพาะเห็ดแล้วเป็นปุ๋ยอินทรีย์แบบไม่พลิกกอง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แนวทางที่ </a:t>
            </a:r>
            <a:r>
              <a:rPr lang="en-US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การลดและชะลอจำนวนก้อนวัสดุที่ใช้เพาะเห็ด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การเพิ่มองค์ความรู้ในการป้องกันราเขียว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โรคระบาดในก้อนเพาะเห็ด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การชะลอการขยายโรงเรือนด้วยการส่งเสริมการแปรรูปเห็ดสดเป็นเห็ดอบแห้ง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แนวทางที่ </a:t>
            </a:r>
            <a:r>
              <a:rPr lang="en-US" sz="24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การสร้างความเข้มแข็งในการจัดการก้อนวัสดุที่ใช้เพาะเห็ด  โดยการพัฒนาสถานที่และโรงเรือนของกลุ่มให้เป็นแหล่งเรียนรู้และศึกษาดูงานของชุมชนอื่น ๆ </a:t>
            </a:r>
            <a:endParaRPr lang="en-US" sz="2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444C06AC-9D1A-4A9B-9337-4545760B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989"/>
            <a:ext cx="12192000" cy="1232733"/>
          </a:xfr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ปง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ยางคก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โมเดล แนวทางการบูร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การการจัดการปัญหาก้อนวัสดุเหลือใช้จากการเพาะเห็ด บ้านทุ่งบ่แป้ง ตำบลปง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ยางคก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อำเภอห้างฉัตร  จังหวัดลำปาง</a:t>
            </a:r>
          </a:p>
        </p:txBody>
      </p:sp>
    </p:spTree>
    <p:extLst>
      <p:ext uri="{BB962C8B-B14F-4D97-AF65-F5344CB8AC3E}">
        <p14:creationId xmlns:p14="http://schemas.microsoft.com/office/powerpoint/2010/main" val="16013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7"/>
            <a:ext cx="12192000" cy="1091822"/>
          </a:xfr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4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หมากเม่าสกลนคร  งานวิจัยสู่ธุรกิจชุมชน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06774"/>
            <a:ext cx="12192000" cy="5479575"/>
          </a:xfrm>
          <a:solidFill>
            <a:schemeClr val="tx1"/>
          </a:solidFill>
        </p:spPr>
        <p:txBody>
          <a:bodyPr lIns="144000" rIns="144000" anchor="ctr">
            <a:noAutofit/>
          </a:bodyPr>
          <a:lstStyle/>
          <a:p>
            <a:pPr marL="0" indent="0">
              <a:buNone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ผู้เขียน   อาจารย์กรรณิการ์  สมบุญ  และอาจารย์สุดารัตน์ สกุลคู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2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คณะทรัพยากรธรรมชาติ  มหาวิทยาลัยเทคโนโลยีราชมงคลอีสาน</a:t>
            </a:r>
          </a:p>
          <a:p>
            <a:pPr marL="0" indent="0">
              <a:buNone/>
            </a:pP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จากผลไม้พื้นเมือง  สู่เอกลักษณ์ประจำจังหวัดสกลนคร</a:t>
            </a: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800" b="1" i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การดำเนินงานโครงการฯ นี้ก่อให้เกิดประโยชน์ร่วมกันแก่ผู้เกี่ยวข้องทุกฝ่าย ดังนี้</a:t>
            </a:r>
          </a:p>
          <a:p>
            <a:pPr marL="457200" indent="-457200" algn="thaiDist">
              <a:spcBef>
                <a:spcPts val="600"/>
              </a:spcBef>
              <a:buClrTx/>
              <a:buSzPct val="100000"/>
              <a:buAutoNum type="arabicPeriod"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ผู้มีส่วนร่วมเกี่ยวข้องกับหมากเม่าตลอดห่วงโซ่ตั้งแต่ต้นน้ำ คือ เกษตรกรผู้ปลูก กลางน้ำ คือ ผู้ประกอบการแปรรูป ได้รับประโยชน์อย่างมากในการสร้างธุรกิจเพิ่มมูลค่าแปรรูปผลิตภัณฑ์น้ำหมากเม่าและไวน์หมากเท่า ทำให้เกิดการจ้างแรงงานในท้องถิ่น เกิดธุรกิจรวบรวมวัตถุดิบผลหมากเท่า เพื่อนำส่งโรงงานแปรรูป ตลอดจนธุรกิจจำหน่ายผลิตภัณฑ์แปรรูปจากหมากเท่าสู่ผู้บริโภค  </a:t>
            </a:r>
          </a:p>
          <a:p>
            <a:pPr marL="457200" indent="-457200" algn="thaiDist">
              <a:spcBef>
                <a:spcPts val="600"/>
              </a:spcBef>
              <a:buClrTx/>
              <a:buSzPct val="100000"/>
              <a:buAutoNum type="arabicPeriod"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หน่วยงานรัฐ ได้ส่งเสริมสนับสนุน เพื่อให้ธุรกิจหมากเท่าได้พัฒนาต่อไปอย่างมั่นคง</a:t>
            </a:r>
          </a:p>
          <a:p>
            <a:pPr marL="457200" indent="-457200" algn="thaiDist">
              <a:spcBef>
                <a:spcPts val="600"/>
              </a:spcBef>
              <a:buClrTx/>
              <a:buSzPct val="100000"/>
              <a:buAutoNum type="arabicPeriod"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เกิดการเรียนรู้ร่วมกันระหว่างปราชญ์ชาวบ้าน อาจารย์ และนักศึกษาของคณะฯ นำไปสู่ผลงานวิชาการ 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(knowledge sharing and scholarship)</a:t>
            </a:r>
          </a:p>
        </p:txBody>
      </p:sp>
    </p:spTree>
    <p:extLst>
      <p:ext uri="{BB962C8B-B14F-4D97-AF65-F5344CB8AC3E}">
        <p14:creationId xmlns:p14="http://schemas.microsoft.com/office/powerpoint/2010/main" val="172814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24614"/>
          </a:xfrm>
          <a:solidFill>
            <a:srgbClr val="4F2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108000" anchor="ctr"/>
          <a:lstStyle/>
          <a:p>
            <a:pPr algn="ctr"/>
            <a: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เส้นทางการพัฒนาหมากเท่าสกลนคร</a:t>
            </a:r>
            <a:r>
              <a:rPr lang="en-US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(การวิจัย</a:t>
            </a:r>
            <a:r>
              <a:rPr lang="en-US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พัฒนามากกว่า </a:t>
            </a:r>
            <a:r>
              <a:rPr lang="en-US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4800" b="1" spc="1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เรื่อง)</a:t>
            </a:r>
            <a:endParaRPr lang="en-US" sz="4800" b="1" spc="1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5362" y="2119931"/>
          <a:ext cx="11477348" cy="449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/>
          <p:cNvSpPr/>
          <p:nvPr/>
        </p:nvSpPr>
        <p:spPr>
          <a:xfrm>
            <a:off x="2984456" y="1946997"/>
            <a:ext cx="840259" cy="345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108000"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2538</a:t>
            </a:r>
          </a:p>
        </p:txBody>
      </p:sp>
      <p:sp>
        <p:nvSpPr>
          <p:cNvPr id="7" name="Rectangle 6"/>
          <p:cNvSpPr/>
          <p:nvPr/>
        </p:nvSpPr>
        <p:spPr>
          <a:xfrm>
            <a:off x="858895" y="3429000"/>
            <a:ext cx="840259" cy="3458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08000"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2547</a:t>
            </a:r>
          </a:p>
        </p:txBody>
      </p:sp>
      <p:sp>
        <p:nvSpPr>
          <p:cNvPr id="8" name="Rectangle 7"/>
          <p:cNvSpPr/>
          <p:nvPr/>
        </p:nvSpPr>
        <p:spPr>
          <a:xfrm>
            <a:off x="8160840" y="4914791"/>
            <a:ext cx="840259" cy="3762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2557</a:t>
            </a:r>
          </a:p>
        </p:txBody>
      </p:sp>
    </p:spTree>
    <p:extLst>
      <p:ext uri="{BB962C8B-B14F-4D97-AF65-F5344CB8AC3E}">
        <p14:creationId xmlns:p14="http://schemas.microsoft.com/office/powerpoint/2010/main" val="414180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83205"/>
          </a:xfr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บ้านดินรักษ์โลก: จากมหาวิทยาลัยสู่ชุมชนความสำเร็จการบูรณาการ</a:t>
            </a:r>
            <a:b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  5  </a:t>
            </a:r>
            <a:r>
              <a:rPr lang="en-US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 1</a:t>
            </a:r>
            <a:endParaRPr lang="th-TH" sz="4000" b="1" spc="1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91754"/>
            <a:ext cx="12192000" cy="5097804"/>
          </a:xfrm>
          <a:solidFill>
            <a:schemeClr val="tx1"/>
          </a:solidFill>
        </p:spPr>
        <p:txBody>
          <a:bodyPr lIns="144000" rIns="144000"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ผู้เขียน   ดร</a:t>
            </a:r>
            <a:r>
              <a:rPr lang="en-US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รัตนา  หอมวิเชียร  และคณะ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2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มหาวิทยาลัยมหาสารคาม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บ้านดิน เครื่องมือขับเคลื่อนการเรียนรู้แบบมีส่วนร่วมระหว่างมหาวิทยาลัยกับชุมชน</a:t>
            </a: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800" b="1" i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การดำเนินงานโครงการฯ นี้ก่อให้เกิดประโยชน์ร่วมกันแก่ผู้เกี่ยวข้องทุกฝ่าย ดังนี้</a:t>
            </a:r>
          </a:p>
          <a:p>
            <a:pPr marL="0" indent="-457200">
              <a:lnSpc>
                <a:spcPct val="110000"/>
              </a:lnSpc>
              <a:spcBef>
                <a:spcPts val="0"/>
              </a:spcBef>
              <a:buClrTx/>
              <a:buSzPct val="100000"/>
              <a:buAutoNum type="arabicPeriod"/>
            </a:pPr>
            <a:r>
              <a:rPr lang="th-TH" sz="26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1.1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ชุมชนเกิดองค์ความรู้ใหม่เกี่ยวกับการสร้างบ้านดิน  เช่น การวิจัยเนื้อดินและองค์ประกอบของดินที่เหมาะสมต่อการทำบ้านดินในแต่ละพื้นที่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1.2 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ชุมชนเกิดกระบวนการทบทวนทุนทางสังคมที่เกี่ยวกับการสร้างบ้านดินหรือการลดพลังโลกร้อน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1.3 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ชุมชนเกิดกระบวนการชำระประวัติศาสตร์ของท้องถิ่นตนเอง และนำเรื่องราวมาจารึกเป็นประติมากรรมนูนต่ำบนผนังอาคารดิน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1.4 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เกิดฐานการเรียนรู้เรื่องบ้านดินลดโลกร้อนในชุมชน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1.5  </a:t>
            </a:r>
            <a:r>
              <a:rPr lang="th-TH" sz="26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เกิดกระบวนการเรียนรู้ระหว่างชุมชนกับมหาวิทยาลัยผ่านกิจกรรมการสร้างบ้านดิน </a:t>
            </a:r>
          </a:p>
        </p:txBody>
      </p:sp>
    </p:spTree>
    <p:extLst>
      <p:ext uri="{BB962C8B-B14F-4D97-AF65-F5344CB8AC3E}">
        <p14:creationId xmlns:p14="http://schemas.microsoft.com/office/powerpoint/2010/main" val="35948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2399675B-3F8A-4AF5-BD4F-28ACB9B30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639222"/>
            <a:ext cx="12192000" cy="3590504"/>
          </a:xfrm>
          <a:solidFill>
            <a:schemeClr val="tx1"/>
          </a:solidFill>
        </p:spPr>
        <p:txBody>
          <a:bodyPr lIns="144000" rIns="144000" anchor="ctr">
            <a:noAutofit/>
          </a:bodyPr>
          <a:lstStyle/>
          <a:p>
            <a:pPr marL="0" indent="0" algn="thaiDist">
              <a:spcBef>
                <a:spcPts val="600"/>
              </a:spcBef>
              <a:buNone/>
            </a:pPr>
            <a:r>
              <a:rPr lang="en-US" sz="28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2800" b="1" u="sng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มหาวิทยาลัย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2.1 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เกิดการบูร</a:t>
            </a:r>
            <a:r>
              <a:rPr lang="th-TH" sz="2800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การงานวิจัยกับการเรียนการสอน  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2.2 เกิดพื้นที่การเรียนรู้แบบมีส่วนร่วมระหว่างมหาวิทยาลัยกับชุมชนและชุมชนเป็นสถานที่ปฏิบัติการทางวิชาชีพร่วมกับมหาวิทยาลัย  </a:t>
            </a:r>
          </a:p>
          <a:p>
            <a:pPr marL="0" indent="0" algn="thaiDist">
              <a:spcBef>
                <a:spcPts val="600"/>
              </a:spcBef>
              <a:buNone/>
            </a:pP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2.3  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เกิดพื้นที่การบริการสังคมผ่านกิจกรรมนอกชั้นเรียนของนักศึกษา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</a:t>
            </a:r>
            <a:r>
              <a:rPr lang="th-TH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เกิดการเรียนรู้ร่วมกันระหว่างปราชญ์ชาวบ้าน อาจารย์ และนิสิตของคณะฯ  นำไปสู่ผลงานวิชาการ </a:t>
            </a:r>
            <a:r>
              <a:rPr lang="en-US" sz="2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(knowledge sharing and scholarship)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1607CD56-717E-486B-A48D-DA03CF12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83205"/>
          </a:xfr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บ้านดินรักษ์โลก: จากมหาวิทยาลัยสู่ชุมชนความสำเร็จการบูรณาการ</a:t>
            </a:r>
            <a:b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ภารกิจ  5  </a:t>
            </a:r>
            <a:r>
              <a:rPr lang="en-US" sz="40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in 1</a:t>
            </a:r>
            <a:endParaRPr lang="th-TH" sz="4000" b="1" spc="100" dirty="0">
              <a:solidFill>
                <a:srgbClr val="FFFF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623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16"/>
            <a:ext cx="12192000" cy="68326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386"/>
            <a:ext cx="12192000" cy="1353109"/>
          </a:xfrm>
          <a:solidFill>
            <a:srgbClr val="4F2F4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รูปแบบการฟื้นฟูและอนุรักษ์ห้วยตองแวดอย่างมีส่วนร่วม </a:t>
            </a:r>
            <a:b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ชุมชนบ้านโพธิ์ตก  ต</a:t>
            </a:r>
            <a:r>
              <a:rPr lang="en-US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โพธิ์ใหญ่  อ</a:t>
            </a:r>
            <a:r>
              <a:rPr lang="en-US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วารินชำราบ จ</a:t>
            </a:r>
            <a:r>
              <a:rPr lang="en-US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800" b="1" spc="15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อุบลราชธานี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72958"/>
            <a:ext cx="12192000" cy="5359726"/>
          </a:xfrm>
          <a:solidFill>
            <a:schemeClr val="bg1"/>
          </a:solidFill>
        </p:spPr>
        <p:txBody>
          <a:bodyPr lIns="144000" rIns="144000"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ผู้เขียน   อาจารย์กิ่ง</a:t>
            </a:r>
            <a:r>
              <a:rPr lang="th-TH" sz="2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กาญจน์</a:t>
            </a: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สำนวนเย็น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2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คณะรัฐศาสตร์  มหาวิทยาลัยอุบลราชธานี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6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ร่วมพลิกฟื้น  คืนชีวิต  ฝ่าวิกฤต  ห้วยตองแวด</a:t>
            </a:r>
            <a:r>
              <a:rPr lang="en-US" sz="26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600" b="1" i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ในระดับสังคมประโยชน์ที่เกิดขึ้นร่วมกันของทุกฝ่าย คือ  การได้แนวทางสำหรับการสร้างมาตรการป้องกันการปล่อยมลพิษลงสู่ลำห้องตองแวดเพื่อคุณภาพชีวิตที่ดีในอนาคต เช่น </a:t>
            </a:r>
          </a:p>
          <a:p>
            <a:pPr marL="720000" lvl="1" indent="-360000">
              <a:lnSpc>
                <a:spcPct val="110000"/>
              </a:lnSpc>
              <a:spcBef>
                <a:spcPts val="0"/>
              </a:spcBef>
              <a:buClrTx/>
              <a:buSzPct val="100000"/>
              <a:buAutoNum type="arabic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องค์กรปกครองส่วนท้องถิ่น ได้แนวทางการพัฒนาบุคลากรแลละแผนสิ่งแวดล้อมท้องถิ่น</a:t>
            </a:r>
          </a:p>
          <a:p>
            <a:pPr marL="720000" lvl="1" indent="-360000">
              <a:lnSpc>
                <a:spcPct val="110000"/>
              </a:lnSpc>
              <a:spcBef>
                <a:spcPts val="0"/>
              </a:spcBef>
              <a:buClrTx/>
              <a:buSzPct val="100000"/>
              <a:buAutoNum type="arabic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ผู้ประกอบการหอพัก ได้แนวทางการลดการปล่อยมลพิษลงสู่ลำห้วย</a:t>
            </a:r>
          </a:p>
          <a:p>
            <a:pPr marL="720000" lvl="1" indent="-360000">
              <a:lnSpc>
                <a:spcPct val="110000"/>
              </a:lnSpc>
              <a:spcBef>
                <a:spcPts val="0"/>
              </a:spcBef>
              <a:buClrTx/>
              <a:buSzPct val="100000"/>
              <a:buAutoNum type="arabic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ชุมชนได้ทักษะการเฝ้าระวัง เครือข่ายความร่วมมือ และการเป็นแหล่องเรียนรู้</a:t>
            </a:r>
          </a:p>
          <a:p>
            <a:pPr marL="720000" lvl="1" indent="-360000">
              <a:lnSpc>
                <a:spcPct val="110000"/>
              </a:lnSpc>
              <a:spcBef>
                <a:spcPts val="0"/>
              </a:spcBef>
              <a:buClrTx/>
              <a:buSzPct val="100000"/>
              <a:buAutoNum type="arabicPeriod"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มหาวิทยาลัยอุบลราชธานี ได้รับการยอมรับจากชุมชนในการบริการวิชาการให้กับชุมชน </a:t>
            </a:r>
          </a:p>
          <a:p>
            <a:pPr marL="0" indent="0" algn="thaiDist">
              <a:lnSpc>
                <a:spcPct val="110000"/>
              </a:lnSpc>
              <a:spcBef>
                <a:spcPts val="0"/>
              </a:spcBef>
              <a:buClrTx/>
              <a:buNone/>
            </a:pP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นอกจากนี้ยังเกิดการสร้างความเป็นเครือข่ายของผู้มีส่วนเกี่ยวข้องกับการแก้ไขปัญหาลำห้วยตองแวด สำหรับในระดับนักวิชาการมหาวิทยาลัยและสำนักสิ่งแวดล้อมที่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ประโยชน์ที่เกิดขึ้น ได้แก่ การได้เผยแพร่ความรู้ผ่านบทความวิจัยในวารสารงานวิจัยเชิงพื้นที่ และข่าวสารสิ่งแวดล้อมภาคที่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จังหวัดอุบลราชธานี</a:t>
            </a:r>
            <a:endParaRPr lang="th-TH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5461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22"/>
            <a:ext cx="12192000" cy="6849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8425"/>
          </a:xfrm>
          <a:solidFill>
            <a:srgbClr val="4F2F4E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</a:t>
            </a:r>
            <a:r>
              <a:rPr lang="th-TH" sz="3400" b="1" spc="100" dirty="0" err="1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ณา</a:t>
            </a:r>
            <a:r>
              <a:rPr lang="th-TH" sz="3400" b="1" spc="100" dirty="0">
                <a:solidFill>
                  <a:srgbClr val="FFFF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การการเรียนการสอน  การบริการวิชาการ และการวิจัยสู่การพัฒนาสุขภาวะชุมชน: บริบทพื้นที่ตำบลมหาสวัสดิ์  อำเภอพุทธมณฑล จังหวัดนครปฐม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98713"/>
            <a:ext cx="12192000" cy="5205663"/>
          </a:xfrm>
          <a:solidFill>
            <a:schemeClr val="bg1"/>
          </a:solidFill>
        </p:spPr>
        <p:txBody>
          <a:bodyPr lIns="144000" rIns="144000"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ผู้เขียน   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ผศ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ดร</a:t>
            </a:r>
            <a:r>
              <a:rPr lang="en-US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ปิ</a:t>
            </a: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ยะธิดา  นาคะเกษียร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  คณะพยาบาลศาสตร์  มหาวิทยาลัยมหิดล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การมีส่วนร่วม คือ หัวใจสำคัญของการพัฒนา</a:t>
            </a:r>
            <a:r>
              <a:rPr lang="en-US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....“</a:t>
            </a:r>
            <a:r>
              <a:rPr lang="th-TH" sz="2800" b="1" i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ชุมชนนำ สถาบันการศึกษาหนุน</a:t>
            </a:r>
            <a:r>
              <a:rPr lang="en-US" sz="28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2800" b="1" dirty="0">
              <a:solidFill>
                <a:srgbClr val="C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การดำเนินงานโครงการฯ นี้ก่อให้เกิดประโยชน์ร่วมกันแก่ผู้เกี่ยวข้องทุกฝ่าย ดังนี้</a:t>
            </a:r>
          </a:p>
          <a:p>
            <a:pPr marL="0" indent="0" algn="thaiDist">
              <a:spcBef>
                <a:spcPts val="0"/>
              </a:spcBef>
              <a:buClrTx/>
              <a:buSzPct val="100000"/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1. พื้นที่ ( ชุมชน  อบต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วัด  โรงเรียน รพ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สต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.) :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เกิดการพัฒนาชุมชน  เกิดข้อมูลชุมชน ประชาชนทุกกลุ่มวัยในชุมชนได้รับการบริการตรวจคัดกรองสุขภาพ เกิดการเรียนรู้ร่วมกัน เกิดชุดความรู้และมองเห็นประเด็นในการพัฒนาชุมชน ในส่วนของนักเรียนและครูของโรงเรียน เกิดการเรียนรู้ในเรื่องการสร้างเสริมสุขาภาพและการป้องกันโรค</a:t>
            </a:r>
          </a:p>
          <a:p>
            <a:pPr marL="0" indent="0" algn="thaiDist">
              <a:spcBef>
                <a:spcPts val="0"/>
              </a:spcBef>
              <a:buClrTx/>
              <a:buSzPct val="100000"/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2. ส่วนของสถาบันการศึกษา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นักศึกษาได้รับการเรียนรู้บนฐานการเรียนรู้ ประสบการณ์จริงในบริบทของพื้นที่ได้เห็นการทำงานแบบภาคีเครือข่าย</a:t>
            </a: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3. เกิดการเรียนรู้ร่วมกันระหว่างปราชญ์ชาวบ้าน อาจารย์ และนิสิตของคณะฯ นำไปสู่ผลงานวิชาการ </a:t>
            </a:r>
            <a:r>
              <a:rPr lang="en-US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(knowledge sharing and scholarship)</a:t>
            </a:r>
          </a:p>
        </p:txBody>
      </p:sp>
    </p:spTree>
    <p:extLst>
      <p:ext uri="{BB962C8B-B14F-4D97-AF65-F5344CB8AC3E}">
        <p14:creationId xmlns:p14="http://schemas.microsoft.com/office/powerpoint/2010/main" val="61634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7F2811-382B-C248-9727-832D0625E6B2}"/>
              </a:ext>
            </a:extLst>
          </p:cNvPr>
          <p:cNvSpPr/>
          <p:nvPr/>
        </p:nvSpPr>
        <p:spPr>
          <a:xfrm>
            <a:off x="1588" y="0"/>
            <a:ext cx="12188825" cy="37407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13DCB51-9231-8940-8D90-D747B41BC6D4}"/>
              </a:ext>
            </a:extLst>
          </p:cNvPr>
          <p:cNvSpPr/>
          <p:nvPr/>
        </p:nvSpPr>
        <p:spPr>
          <a:xfrm>
            <a:off x="1588" y="3740727"/>
            <a:ext cx="12188825" cy="9836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C0A6D4A9-B2DB-444F-9EEE-536371DE7BAC}"/>
              </a:ext>
            </a:extLst>
          </p:cNvPr>
          <p:cNvSpPr/>
          <p:nvPr/>
        </p:nvSpPr>
        <p:spPr>
          <a:xfrm>
            <a:off x="1588" y="4724398"/>
            <a:ext cx="12188825" cy="21336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icture Placeholder 1">
            <a:extLst>
              <a:ext uri="{FF2B5EF4-FFF2-40B4-BE49-F238E27FC236}">
                <a16:creationId xmlns="" xmlns:a16="http://schemas.microsoft.com/office/drawing/2014/main" id="{BDDA75F1-3822-FD47-B796-97EFD44E27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สี่เหลี่ยมผืนผ้า 7">
            <a:extLst>
              <a:ext uri="{FF2B5EF4-FFF2-40B4-BE49-F238E27FC236}">
                <a16:creationId xmlns="" xmlns:a16="http://schemas.microsoft.com/office/drawing/2014/main" id="{7AD93A53-9D0B-48DD-8283-FD2BD65B7738}"/>
              </a:ext>
            </a:extLst>
          </p:cNvPr>
          <p:cNvSpPr/>
          <p:nvPr/>
        </p:nvSpPr>
        <p:spPr>
          <a:xfrm>
            <a:off x="3103193" y="1214755"/>
            <a:ext cx="5985613" cy="343203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9600" b="1" i="0" u="sng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“สังคมอัจฉริยะ”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(</a:t>
            </a:r>
            <a:r>
              <a:rPr kumimoji="0" lang="en-US" sz="54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Society</a:t>
            </a:r>
            <a:r>
              <a:rPr kumimoji="0" lang="th-TH" sz="5400" b="1" i="0" u="none" strike="noStrike" kern="1200" cap="none" spc="13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729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5">
            <a:extLst>
              <a:ext uri="{FF2B5EF4-FFF2-40B4-BE49-F238E27FC236}">
                <a16:creationId xmlns="" xmlns:a16="http://schemas.microsoft.com/office/drawing/2014/main" id="{BCD663DA-6F9B-44B8-8CC8-7E6F4B07E86B}"/>
              </a:ext>
            </a:extLst>
          </p:cNvPr>
          <p:cNvSpPr txBox="1"/>
          <p:nvPr/>
        </p:nvSpPr>
        <p:spPr>
          <a:xfrm>
            <a:off x="1341483" y="577971"/>
            <a:ext cx="4754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5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Smart Society (Newly) Defined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="" xmlns:a16="http://schemas.microsoft.com/office/drawing/2014/main" id="{DAE9A895-8E60-4D14-9EDD-6A88549C4B1F}"/>
              </a:ext>
            </a:extLst>
          </p:cNvPr>
          <p:cNvSpPr/>
          <p:nvPr/>
        </p:nvSpPr>
        <p:spPr>
          <a:xfrm>
            <a:off x="1341482" y="1262505"/>
            <a:ext cx="47545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	“A smart society is a set of systems that express a consensually established set of values. Everything flows from those values. It is one in which leaders and citizens make data-based decisions which enable constantly improving outcomes in economic prosperity, social well-being, environmental sustainability and good governance. A smart society includes a reward or incentive system that engenders socially desirable and environmentally regenerative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behaviours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without compulsion or punishment.”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F1A5202D-EE45-41D6-8425-53B9C8C9D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664" y="1901819"/>
            <a:ext cx="5688061" cy="3054361"/>
          </a:xfrm>
          <a:prstGeom prst="rect">
            <a:avLst/>
          </a:prstGeom>
        </p:spPr>
      </p:pic>
      <p:sp>
        <p:nvSpPr>
          <p:cNvPr id="11" name="Rectangle 12">
            <a:extLst>
              <a:ext uri="{FF2B5EF4-FFF2-40B4-BE49-F238E27FC236}">
                <a16:creationId xmlns="" xmlns:a16="http://schemas.microsoft.com/office/drawing/2014/main" id="{144BB2C0-36B6-42C5-9419-CC395699F3C7}"/>
              </a:ext>
            </a:extLst>
          </p:cNvPr>
          <p:cNvSpPr/>
          <p:nvPr/>
        </p:nvSpPr>
        <p:spPr>
          <a:xfrm>
            <a:off x="0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4">
            <a:extLst>
              <a:ext uri="{FF2B5EF4-FFF2-40B4-BE49-F238E27FC236}">
                <a16:creationId xmlns="" xmlns:a16="http://schemas.microsoft.com/office/drawing/2014/main" id="{F48F5FFA-875C-4111-848C-3C47BFE42BBB}"/>
              </a:ext>
            </a:extLst>
          </p:cNvPr>
          <p:cNvSpPr/>
          <p:nvPr/>
        </p:nvSpPr>
        <p:spPr>
          <a:xfrm>
            <a:off x="0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80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87931" y="1245481"/>
            <a:ext cx="3506777" cy="9858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5400" b="1" spc="200" noProof="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ความรู้</a:t>
            </a:r>
            <a:endParaRPr kumimoji="0" lang="th-TH" sz="5400" b="1" i="0" u="none" strike="noStrike" cap="none" spc="2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41" name="Straight Arrow Connector 140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262" y="2401617"/>
            <a:ext cx="5120113" cy="3824704"/>
          </a:xfrm>
        </p:spPr>
        <p:txBody>
          <a:bodyPr lIns="0" rIns="10800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การศึกษา การมีสติปัญญา คิดเป็น ทำเป็น เรียนรู้ที่จะพึ่งตนเอง และใช้ประสบการณ์ ศักยภาพ และทักษะของ</a:t>
            </a:r>
            <a:r>
              <a:rPr lang="th-TH" sz="2800" dirty="0" smtClean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ตนให้</a:t>
            </a: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เป็นประโยชน์ในการปฏิบัติกิจของตนได้อย่างมีประสิทธิภาพ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 </a:t>
            </a:r>
            <a:r>
              <a:rPr lang="en-US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</a:t>
            </a: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ด้าน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1.</a:t>
            </a: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การได้รับการศึกษาอย่างทั่วถึงและ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เท่าเทียม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</a:t>
            </a:r>
            <a:r>
              <a:rPr lang="th-TH" sz="2800" dirty="0">
                <a:solidFill>
                  <a:schemeClr val="tx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คุณภาพการศึกษา </a:t>
            </a:r>
          </a:p>
        </p:txBody>
      </p:sp>
      <p:pic>
        <p:nvPicPr>
          <p:cNvPr id="3080" name="Picture 8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E54A3BFA-D8AF-45B9-B88C-39A1F8D492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67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B5E1CAF9-C32B-4703-A3BB-351FBF1E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692" y="224212"/>
            <a:ext cx="7359142" cy="6409575"/>
          </a:xfrm>
          <a:prstGeom prst="rect">
            <a:avLst/>
          </a:prstGeom>
        </p:spPr>
      </p:pic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0C37E4B8-DF5B-4D27-8FB3-1DF383452FD9}"/>
              </a:ext>
            </a:extLst>
          </p:cNvPr>
          <p:cNvSpPr/>
          <p:nvPr/>
        </p:nvSpPr>
        <p:spPr>
          <a:xfrm>
            <a:off x="0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592930A4-7466-48F6-AFCE-653D420FBB1C}"/>
              </a:ext>
            </a:extLst>
          </p:cNvPr>
          <p:cNvSpPr/>
          <p:nvPr/>
        </p:nvSpPr>
        <p:spPr>
          <a:xfrm>
            <a:off x="0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16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48415"/>
            <a:ext cx="5467739" cy="3597252"/>
          </a:xfrm>
          <a:solidFill>
            <a:srgbClr val="E8EBF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0" rIns="360000" anchor="ctr">
            <a:normAutofit/>
          </a:bodyPr>
          <a:lstStyle/>
          <a:p>
            <a:pPr algn="thaiDist">
              <a:buClr>
                <a:schemeClr val="accent1">
                  <a:lumMod val="75000"/>
                </a:schemeClr>
              </a:buClr>
            </a:pP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โลกนี้การเปลี่ยนแปลงเป็นเรื่องที่เกิดอยู่เสมอ ไม่ว่าจะเป็นการเปลี่ยนแปลงด้านความรู้ เทคโนโลยีหรือสังคม </a:t>
            </a:r>
          </a:p>
          <a:p>
            <a:pPr algn="thaiDist">
              <a:buClr>
                <a:schemeClr val="accent1">
                  <a:lumMod val="75000"/>
                </a:schemeClr>
              </a:buClr>
            </a:pP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สังคมไทยวันนี้เปลี่ยนแปลงอย่างรวดเร็วในช่วง 10 ปีที่ผ่านมา ปรากฏการณ์หลายๆ อย่างเกิดขึ้นอย่างน่าตกใจ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770" name="Picture 2" descr="Finger pressing button in the air Free Photo">
            <a:extLst>
              <a:ext uri="{FF2B5EF4-FFF2-40B4-BE49-F238E27FC236}">
                <a16:creationId xmlns="" xmlns:a16="http://schemas.microsoft.com/office/drawing/2014/main" id="{FF3B2108-A53D-43B9-A68F-498A4B373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28" y="1443037"/>
            <a:ext cx="6462091" cy="4304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1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="" xmlns:a16="http://schemas.microsoft.com/office/drawing/2014/main" id="{AFA67CD3-AB4E-4A7A-BEB8-53C445D8C44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="" xmlns:a16="http://schemas.microsoft.com/office/drawing/2014/main" id="{07CF545F-9C2E-4446-97CD-AD92990C2B6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5" name="Freeform 62">
            <a:extLst>
              <a:ext uri="{FF2B5EF4-FFF2-40B4-BE49-F238E27FC236}">
                <a16:creationId xmlns="" xmlns:a16="http://schemas.microsoft.com/office/drawing/2014/main" id="{339C8D78-A644-462F-B674-F440635E53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30C9E3CD-1E3F-4B3C-B3C7-6F87ED4BE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4" y="1629089"/>
            <a:ext cx="3620021" cy="362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12528" y="2421683"/>
            <a:ext cx="5829218" cy="2691856"/>
          </a:xfrm>
          <a:solidFill>
            <a:schemeClr val="bg1">
              <a:lumMod val="9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80000" rIns="180000" anchor="ctr">
            <a:normAutofit/>
          </a:bodyPr>
          <a:lstStyle/>
          <a:p>
            <a:pPr marL="0" indent="0" algn="thaiDist">
              <a:buNone/>
            </a:pPr>
            <a:r>
              <a:rPr lang="th-TH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ทุกวันนี้เราอยู่กับคำว่า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 Smartphone, Smart Car, Smart Watch</a:t>
            </a:r>
            <a:r>
              <a:rPr lang="en-US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หลายคำดูเหมือนทุกอย่างจะฉลาดและอัจฉริยะไปเสียหมด แล้วถ้าเป็น </a:t>
            </a:r>
            <a:r>
              <a:rPr lang="en-US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Society</a:t>
            </a:r>
            <a:r>
              <a:rPr lang="en-US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 </a:t>
            </a:r>
            <a:r>
              <a:rPr lang="th-TH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เราพร้อมที่จะพัฒนาสังคมและสิ่งแวดล้อมให้เป็นสังคมอัจฉริยะที่มีความสุขแล้วหรือยัง</a:t>
            </a:r>
            <a:endParaRPr lang="en-US" dirty="0">
              <a:solidFill>
                <a:srgbClr val="00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2165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edan automobile in city Premium Vector">
            <a:extLst>
              <a:ext uri="{FF2B5EF4-FFF2-40B4-BE49-F238E27FC236}">
                <a16:creationId xmlns="" xmlns:a16="http://schemas.microsoft.com/office/drawing/2014/main" id="{5E916C37-B987-4199-B72F-D1C13264D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1" t="12482" r="4458" b="14550"/>
          <a:stretch/>
        </p:blipFill>
        <p:spPr bwMode="auto">
          <a:xfrm>
            <a:off x="7935985" y="2650919"/>
            <a:ext cx="4149023" cy="303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45577"/>
            <a:ext cx="7684316" cy="4247500"/>
          </a:xfrm>
          <a:solidFill>
            <a:srgbClr val="ECF3FA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60000" rIns="360000" anchor="ctr">
            <a:noAutofit/>
          </a:bodyPr>
          <a:lstStyle/>
          <a:p>
            <a:pPr marL="0" indent="0" algn="thaiDist" fontAlgn="base">
              <a:buNone/>
            </a:pP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ความจริงแล้วในโลกของเทคโนโลยีเกือบไม่มีอะไรที่ ทำไม่ได้ วันนี้ อินเทอร์เน็ต กลายเป็นเทคโนโลยีสามัญที่ทุกคนรู้จักและใช้ประโยชน์ แต่การเปลี่ยนให้อัจฉริยะนั้นจำเป็นต้องมีการคิดใหม่ทำใหม่ขึ้นอีกนิด ด้วย</a:t>
            </a: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การทำให้อุปกรณ์ เซ็นเซอร์และระบบตรงกลางนั้นสามารถทำงานและแลกเปลี่ยนข้อมูลเองได้อัตโนมัติ</a:t>
            </a:r>
            <a:r>
              <a:rPr lang="th-TH" sz="2800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หลายคนอาจจะเคยได้รู้มาว่าเทคโนโลยีนี้เรียกว่า </a:t>
            </a:r>
            <a:r>
              <a:rPr lang="en-US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IoT (Internet of Things)</a:t>
            </a: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หรือเรียกง่ายๆ ว่าอินเทอร์เน็ตในทุกๆ สิ่ง หรือภาษาธรรมดาก็คือ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b="1" dirty="0">
                <a:solidFill>
                  <a:schemeClr val="accent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ทำให้ทุกสิ่งเชื่อมต่อกับอินเทอร์เน็ตให้ได้</a:t>
            </a:r>
            <a:r>
              <a:rPr lang="th-TH" sz="2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800" dirty="0">
                <a:solidFill>
                  <a:schemeClr val="bg1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แถมยังต้องฉลาดและอัจฉริยะคิดเองตามที่เรากำหนดไว้</a:t>
            </a:r>
          </a:p>
        </p:txBody>
      </p:sp>
      <p:grpSp>
        <p:nvGrpSpPr>
          <p:cNvPr id="4" name="กลุ่ม 3">
            <a:extLst>
              <a:ext uri="{FF2B5EF4-FFF2-40B4-BE49-F238E27FC236}">
                <a16:creationId xmlns="" xmlns:a16="http://schemas.microsoft.com/office/drawing/2014/main" id="{5E0C171D-2CE6-448E-8DC6-B8D08F61E22F}"/>
              </a:ext>
            </a:extLst>
          </p:cNvPr>
          <p:cNvGrpSpPr/>
          <p:nvPr/>
        </p:nvGrpSpPr>
        <p:grpSpPr>
          <a:xfrm>
            <a:off x="-7" y="310093"/>
            <a:ext cx="12192004" cy="1121183"/>
            <a:chOff x="0" y="242342"/>
            <a:chExt cx="12192002" cy="949632"/>
          </a:xfrm>
        </p:grpSpPr>
        <p:sp>
          <p:nvSpPr>
            <p:cNvPr id="5" name="Rectangle 12">
              <a:extLst>
                <a:ext uri="{FF2B5EF4-FFF2-40B4-BE49-F238E27FC236}">
                  <a16:creationId xmlns="" xmlns:a16="http://schemas.microsoft.com/office/drawing/2014/main" id="{2F0715DD-8F9A-4AAD-995B-E341D3186A1E}"/>
                </a:ext>
              </a:extLst>
            </p:cNvPr>
            <p:cNvSpPr/>
            <p:nvPr/>
          </p:nvSpPr>
          <p:spPr>
            <a:xfrm rot="16200000">
              <a:off x="6341055" y="-4658974"/>
              <a:ext cx="948086" cy="10753809"/>
            </a:xfrm>
            <a:prstGeom prst="rect">
              <a:avLst/>
            </a:prstGeom>
            <a:solidFill>
              <a:srgbClr val="222B4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14">
              <a:extLst>
                <a:ext uri="{FF2B5EF4-FFF2-40B4-BE49-F238E27FC236}">
                  <a16:creationId xmlns="" xmlns:a16="http://schemas.microsoft.com/office/drawing/2014/main" id="{AD2C3F73-93F5-48F6-B739-97AC4FCDA6FF}"/>
                </a:ext>
              </a:extLst>
            </p:cNvPr>
            <p:cNvSpPr/>
            <p:nvPr/>
          </p:nvSpPr>
          <p:spPr>
            <a:xfrm rot="16200000">
              <a:off x="245055" y="-2713"/>
              <a:ext cx="948084" cy="1438193"/>
            </a:xfrm>
            <a:prstGeom prst="rect">
              <a:avLst/>
            </a:prstGeom>
            <a:solidFill>
              <a:srgbClr val="CCEC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1060" y="414169"/>
            <a:ext cx="7271623" cy="902903"/>
          </a:xfrm>
        </p:spPr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4400" b="1" u="sng" spc="50" dirty="0">
                <a:ln w="1143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แล้วอะไรที่จะ “อัจฉริยะ” ได้บ้าง</a:t>
            </a:r>
            <a:r>
              <a:rPr lang="en-US" sz="4400" b="1" u="sng" spc="50" dirty="0">
                <a:ln w="11430"/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1760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="" xmlns:a16="http://schemas.microsoft.com/office/drawing/2014/main" id="{CB805B97-232C-4177-8783-B904E33819FE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3A237922-7B19-4E95-BE5B-AED75F91012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0A932D44-243F-44BA-8526-5D0F9A4B5479}"/>
              </a:ext>
            </a:extLst>
          </p:cNvPr>
          <p:cNvSpPr txBox="1"/>
          <p:nvPr/>
        </p:nvSpPr>
        <p:spPr>
          <a:xfrm>
            <a:off x="1388484" y="352622"/>
            <a:ext cx="4417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 การก้าวสู่สังคมอัจฉริยะ</a:t>
            </a:r>
            <a:endParaRPr kumimoji="0" lang="en-US" sz="3200" b="1" i="0" u="sng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43B790FD-2A20-4D5D-BEC6-DFFBC5898100}"/>
              </a:ext>
            </a:extLst>
          </p:cNvPr>
          <p:cNvSpPr/>
          <p:nvPr/>
        </p:nvSpPr>
        <p:spPr>
          <a:xfrm>
            <a:off x="1483852" y="1161144"/>
            <a:ext cx="101627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	</a:t>
            </a:r>
            <a:r>
              <a:rPr kumimoji="0" lang="th-TH" sz="2600" b="1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ระบบโลจิสติกของไทย 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มีความจำเป็นจะต้องนำระบบ 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AI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มาใช้ เพื่อความรวดเร็วในการบริหารจัดการระบบโลจิสติก ตั้งแต่ขั้นตอนการหาแหล่งทรัพยากรสำหรับผลิตสินค้า, การผลิตสินค้า, การจัดเตรียมสต๊อกสินค้าในแต่ละพื้นที่, และการส่งสินค้าให้ถึงมือลูกค้า ซึ่งระบบ 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AI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จะสามารถบริหารจัดการได้โดยอัตโนมัติ ตามความต้องการของลูกค้าและการคิดวิเคราะห์ข้อมูล จากพฤติกรรมการซื้อขายสินค้าในแต่ละช่วงเวลา</a:t>
            </a:r>
            <a:endParaRPr kumimoji="0" lang="en-US" sz="26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28EFDC13-38A7-4271-AFCB-36C7E542499A}"/>
              </a:ext>
            </a:extLst>
          </p:cNvPr>
          <p:cNvSpPr/>
          <p:nvPr/>
        </p:nvSpPr>
        <p:spPr>
          <a:xfrm>
            <a:off x="1483852" y="3720000"/>
            <a:ext cx="578322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	ด้านการศึกษาไทย 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สามารถใช้ประโยชน์จากระบบ 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AI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ได้เช่นกัน ซึ่งจะช่วยแบ่งเบาภาระของครูผู้สอนได้ค่อนข้างมาก ตัวอย่างเช่น ระบบ 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AI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สามารถช่วยในการตรวจการบ้านของนักเรียน และสามารถทำหน้าที่วัดประเมินผลคะแนน เพื่อแนะแนวนักเรียนแต่ละคนว่า วิชาไหนที่นักเรียกมีความถนัด และวิชาไหนที่นักเรียนควรศึกษาเรียนรู้เพิ่มเติม</a:t>
            </a:r>
            <a:endParaRPr kumimoji="0" lang="en-US" sz="26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pic>
        <p:nvPicPr>
          <p:cNvPr id="1026" name="Picture 2" descr="http://genonline.co/wp-content/uploads/2019/02/AI-Thailand_190225_0004-1024x689.jpg">
            <a:extLst>
              <a:ext uri="{FF2B5EF4-FFF2-40B4-BE49-F238E27FC236}">
                <a16:creationId xmlns="" xmlns:a16="http://schemas.microsoft.com/office/drawing/2014/main" id="{2366A542-0494-4899-864A-8D0EA221E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493" y="3683904"/>
            <a:ext cx="4142370" cy="27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01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="" xmlns:a16="http://schemas.microsoft.com/office/drawing/2014/main" id="{CB805B97-232C-4177-8783-B904E33819FE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3A237922-7B19-4E95-BE5B-AED75F91012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="" xmlns:a16="http://schemas.microsoft.com/office/drawing/2014/main" id="{0A932D44-243F-44BA-8526-5D0F9A4B5479}"/>
              </a:ext>
            </a:extLst>
          </p:cNvPr>
          <p:cNvSpPr txBox="1"/>
          <p:nvPr/>
        </p:nvSpPr>
        <p:spPr>
          <a:xfrm>
            <a:off x="1257351" y="597494"/>
            <a:ext cx="4287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ตัวอย่าง </a:t>
            </a:r>
            <a:r>
              <a:rPr kumimoji="0" lang="en-US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 การก้าวสู่สังคมอัจฉริยะ</a:t>
            </a:r>
            <a:endParaRPr kumimoji="0" lang="en-US" sz="3200" b="1" i="0" u="sng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="" xmlns:a16="http://schemas.microsoft.com/office/drawing/2014/main" id="{43B790FD-2A20-4D5D-BEC6-DFFBC5898100}"/>
              </a:ext>
            </a:extLst>
          </p:cNvPr>
          <p:cNvSpPr/>
          <p:nvPr/>
        </p:nvSpPr>
        <p:spPr>
          <a:xfrm>
            <a:off x="6392411" y="1182269"/>
            <a:ext cx="52793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ปัจจุบันมีบริษัทอสังหาริมทรัพย์หลายแห่งเริ่มรับเอาแนวคิด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Home 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บ้านอัจฉริยะ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ไปใช้บ้างแล้ว ด้วยการสร้างบ้านและคอนโดยุคใหม่ที่เต็มไปด้วยเทคโนโลยีอัจฉริยะ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ตัวอย่างเช่น การติดตั้งกล้องวงจรปิดที่บ้านและดูผ่าน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S</a:t>
            </a:r>
            <a:r>
              <a:rPr lang="en-US" sz="2600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mart phone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Application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ที่ช่วยอำนวยความสะดวกสบายภายในบ้าน เช่น การสั่งเปิด-ปิด ไฟ ภายในบ้าน การสั่งเปิดแอร์ล่วงหน้าก่อนเราถึงบ้าน 20 นาที ในอนาคตอันใกล้เราจะได้เห็นเครื่องใช้ไฟฟ้าภายในบ้านที่ฝังอุปกรณ์สื่อสารและเชื่อมต่อผ่านอินเทอร์เน็ต เพื่ออำนวยความสะดวกให้กับผู้อยู่อาศัย เทคโนโลยีอินเทอร์เน็ตจะทำให้เราสะดวกสบายมากขึ้น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D67B05C1-549E-4954-85D6-494599970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092" y="1665790"/>
            <a:ext cx="4329659" cy="408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randinside.asia/wp-content/uploads/2017/02/japan-plan-5.jpg">
            <a:extLst>
              <a:ext uri="{FF2B5EF4-FFF2-40B4-BE49-F238E27FC236}">
                <a16:creationId xmlns="" xmlns:a16="http://schemas.microsoft.com/office/drawing/2014/main" id="{9669B69A-97E4-4176-9897-9435ABA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199" y="1012156"/>
            <a:ext cx="9120164" cy="48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D0BCD405-D966-4039-BC7C-04E5F729D149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CC6A8E45-F575-4501-9D36-B4578EB9C989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9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mart Solutions for Smart Cities">
            <a:extLst>
              <a:ext uri="{FF2B5EF4-FFF2-40B4-BE49-F238E27FC236}">
                <a16:creationId xmlns="" xmlns:a16="http://schemas.microsoft.com/office/drawing/2014/main" id="{41BA1430-9B23-4851-AD8D-D279B6CF3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739" y="0"/>
            <a:ext cx="7504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53D26D18-558D-4880-B1B5-2CF540A09C84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11AFEB0F-2A30-4A76-87FC-B62C400173C1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202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74" t="25391" r="19548" b="17538"/>
          <a:stretch/>
        </p:blipFill>
        <p:spPr bwMode="auto">
          <a:xfrm>
            <a:off x="1323006" y="1121458"/>
            <a:ext cx="9949218" cy="5358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109182"/>
            <a:ext cx="4967785" cy="6687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CITY DEFINITION</a:t>
            </a:r>
          </a:p>
        </p:txBody>
      </p:sp>
    </p:spTree>
    <p:extLst>
      <p:ext uri="{BB962C8B-B14F-4D97-AF65-F5344CB8AC3E}">
        <p14:creationId xmlns:p14="http://schemas.microsoft.com/office/powerpoint/2010/main" val="31151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09182"/>
            <a:ext cx="4362275" cy="66874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SUSTAINABLE </a:t>
            </a:r>
            <a:r>
              <a:rPr kumimoji="0" lang="en-US" sz="4400" b="1" i="0" u="none" strike="noStrike" kern="1200" cap="none" spc="20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vs</a:t>
            </a:r>
            <a:endParaRPr kumimoji="0" lang="en-US" sz="4400" b="1" i="0" u="none" strike="noStrike" kern="1200" cap="none" spc="20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0634" r="11366" b="6249"/>
          <a:stretch/>
        </p:blipFill>
        <p:spPr bwMode="auto">
          <a:xfrm>
            <a:off x="1394347" y="777922"/>
            <a:ext cx="9676262" cy="608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21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76037" y="1198180"/>
            <a:ext cx="4137397" cy="859739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5400" b="1" spc="15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ชีวิตการทำงาน</a:t>
            </a:r>
            <a:endParaRPr kumimoji="0" lang="th-TH" sz="5400" b="1" i="0" u="none" strike="noStrike" cap="none" spc="15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76" name="Straight Arrow Connector 75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261" y="2598689"/>
            <a:ext cx="4707059" cy="3061127"/>
          </a:xfrm>
        </p:spPr>
        <p:txBody>
          <a:bodyPr lIns="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การมีงานทำที่ดี มีความมั่นคงและปลอดภัยในการทำงาน มีรายได้อย่างต่อเนื่อง 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</a:t>
            </a:r>
            <a:endParaRPr lang="th-TH" sz="3200" dirty="0">
              <a:solidFill>
                <a:schemeClr val="tx2">
                  <a:lumMod val="95000"/>
                  <a:lumOff val="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การมีงานทำอย่างทั่วถึง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</a:t>
            </a:r>
            <a:r>
              <a:rPr lang="th-TH" sz="32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ความมั่นคงในการทำงาน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AE719BDA-CC81-4CE4-BFF4-5B586D2061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714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164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1" t="12312" r="20702" b="6250"/>
          <a:stretch/>
        </p:blipFill>
        <p:spPr bwMode="auto">
          <a:xfrm>
            <a:off x="2637369" y="777923"/>
            <a:ext cx="7535674" cy="608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CE46A71E-81EC-4FDB-811E-FCF445DE212B}"/>
              </a:ext>
            </a:extLst>
          </p:cNvPr>
          <p:cNvSpPr/>
          <p:nvPr/>
        </p:nvSpPr>
        <p:spPr>
          <a:xfrm>
            <a:off x="0" y="66563"/>
            <a:ext cx="4967785" cy="7382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OTHER CITY CONCEPTS</a:t>
            </a:r>
          </a:p>
        </p:txBody>
      </p:sp>
    </p:spTree>
    <p:extLst>
      <p:ext uri="{BB962C8B-B14F-4D97-AF65-F5344CB8AC3E}">
        <p14:creationId xmlns:p14="http://schemas.microsoft.com/office/powerpoint/2010/main" val="235411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0" t="15672" r="13044" b="7836"/>
          <a:stretch/>
        </p:blipFill>
        <p:spPr bwMode="auto">
          <a:xfrm>
            <a:off x="1269241" y="1214651"/>
            <a:ext cx="9389660" cy="559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07E0C414-9C67-4F1D-8F91-B38051B5E36F}"/>
              </a:ext>
            </a:extLst>
          </p:cNvPr>
          <p:cNvSpPr/>
          <p:nvPr/>
        </p:nvSpPr>
        <p:spPr>
          <a:xfrm>
            <a:off x="0" y="111935"/>
            <a:ext cx="4967785" cy="73829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ACTION FIELDS</a:t>
            </a:r>
          </a:p>
        </p:txBody>
      </p:sp>
    </p:spTree>
    <p:extLst>
      <p:ext uri="{BB962C8B-B14F-4D97-AF65-F5344CB8AC3E}">
        <p14:creationId xmlns:p14="http://schemas.microsoft.com/office/powerpoint/2010/main" val="32141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6" t="12127" r="12834" b="6250"/>
          <a:stretch/>
        </p:blipFill>
        <p:spPr bwMode="auto">
          <a:xfrm>
            <a:off x="1180772" y="836770"/>
            <a:ext cx="9485194" cy="5970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>
            <a:extLst>
              <a:ext uri="{FF2B5EF4-FFF2-40B4-BE49-F238E27FC236}">
                <a16:creationId xmlns="" xmlns:a16="http://schemas.microsoft.com/office/drawing/2014/main" id="{796743E5-49C7-46AD-91F7-E939ECA6B31F}"/>
              </a:ext>
            </a:extLst>
          </p:cNvPr>
          <p:cNvSpPr/>
          <p:nvPr/>
        </p:nvSpPr>
        <p:spPr>
          <a:xfrm>
            <a:off x="0" y="109056"/>
            <a:ext cx="5293453" cy="65434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CITY PROJECTS</a:t>
            </a:r>
          </a:p>
        </p:txBody>
      </p:sp>
    </p:spTree>
    <p:extLst>
      <p:ext uri="{BB962C8B-B14F-4D97-AF65-F5344CB8AC3E}">
        <p14:creationId xmlns:p14="http://schemas.microsoft.com/office/powerpoint/2010/main" val="7564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6" t="12313" r="13148" b="7836"/>
          <a:stretch/>
        </p:blipFill>
        <p:spPr bwMode="auto">
          <a:xfrm>
            <a:off x="1801504" y="900752"/>
            <a:ext cx="9498842" cy="584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161BE861-3A89-4145-BA19-EC7413B5770F}"/>
              </a:ext>
            </a:extLst>
          </p:cNvPr>
          <p:cNvSpPr/>
          <p:nvPr/>
        </p:nvSpPr>
        <p:spPr>
          <a:xfrm>
            <a:off x="0" y="107072"/>
            <a:ext cx="5259897" cy="7176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CITY PROJECTS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D7DC8210-AFCB-4DDD-BB08-5A6D3542AA34}"/>
              </a:ext>
            </a:extLst>
          </p:cNvPr>
          <p:cNvSpPr txBox="1"/>
          <p:nvPr/>
        </p:nvSpPr>
        <p:spPr>
          <a:xfrm>
            <a:off x="5330294" y="173508"/>
            <a:ext cx="519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SOUTH MEDITERRANEAN REGION</a:t>
            </a:r>
          </a:p>
        </p:txBody>
      </p:sp>
    </p:spTree>
    <p:extLst>
      <p:ext uri="{BB962C8B-B14F-4D97-AF65-F5344CB8AC3E}">
        <p14:creationId xmlns:p14="http://schemas.microsoft.com/office/powerpoint/2010/main" val="71406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7" t="10635" r="11995" b="9887"/>
          <a:stretch/>
        </p:blipFill>
        <p:spPr bwMode="auto">
          <a:xfrm>
            <a:off x="1462703" y="1015081"/>
            <a:ext cx="9703559" cy="5813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3FD7756-07D9-402A-AF3C-97FDC5C2D885}"/>
              </a:ext>
            </a:extLst>
          </p:cNvPr>
          <p:cNvSpPr/>
          <p:nvPr/>
        </p:nvSpPr>
        <p:spPr>
          <a:xfrm>
            <a:off x="0" y="106259"/>
            <a:ext cx="5352176" cy="739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CITY PROJECTS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="" xmlns:a16="http://schemas.microsoft.com/office/drawing/2014/main" id="{9944F7C0-F77A-433D-9F68-3DFFDFC4C4FC}"/>
              </a:ext>
            </a:extLst>
          </p:cNvPr>
          <p:cNvSpPr txBox="1"/>
          <p:nvPr/>
        </p:nvSpPr>
        <p:spPr>
          <a:xfrm>
            <a:off x="5531630" y="183548"/>
            <a:ext cx="519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SOUTH MEDITERRANEAN REGION</a:t>
            </a:r>
          </a:p>
        </p:txBody>
      </p:sp>
    </p:spTree>
    <p:extLst>
      <p:ext uri="{BB962C8B-B14F-4D97-AF65-F5344CB8AC3E}">
        <p14:creationId xmlns:p14="http://schemas.microsoft.com/office/powerpoint/2010/main" val="372854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6259"/>
            <a:ext cx="5419288" cy="739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2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CITY PROJECTS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81963" y="183548"/>
            <a:ext cx="5199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SOUTH MEDITERRANEAN REGION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3" t="10634" r="11907" b="9328"/>
          <a:stretch/>
        </p:blipFill>
        <p:spPr bwMode="auto">
          <a:xfrm>
            <a:off x="1189630" y="1003110"/>
            <a:ext cx="9812740" cy="5854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42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CD57509C-F413-1F4D-AB3D-160029D27160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5397E54-1958-9D4C-9CE6-4D0D30CA117C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8E2F14C-6C4D-B247-B802-478510C3CF38}"/>
              </a:ext>
            </a:extLst>
          </p:cNvPr>
          <p:cNvSpPr txBox="1"/>
          <p:nvPr/>
        </p:nvSpPr>
        <p:spPr>
          <a:xfrm>
            <a:off x="1394813" y="510090"/>
            <a:ext cx="5381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ภาพอนาคต “สังคมยุค 5.0”</a:t>
            </a:r>
            <a:endParaRPr kumimoji="0" lang="en-US" sz="3200" b="1" i="0" u="sng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8" name="Rectangle 9">
            <a:extLst>
              <a:ext uri="{FF2B5EF4-FFF2-40B4-BE49-F238E27FC236}">
                <a16:creationId xmlns="" xmlns:a16="http://schemas.microsoft.com/office/drawing/2014/main" id="{3386627E-CAEA-4160-A3EB-59AB780A45DC}"/>
              </a:ext>
            </a:extLst>
          </p:cNvPr>
          <p:cNvSpPr/>
          <p:nvPr/>
        </p:nvSpPr>
        <p:spPr>
          <a:xfrm>
            <a:off x="1171073" y="1182231"/>
            <a:ext cx="105877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	สำหรับสังคม 5.0 เป็นยุคแห่ง </a:t>
            </a:r>
            <a:r>
              <a:rPr kumimoji="0" lang="en-US" sz="2800" b="1" i="0" u="none" strike="noStrike" kern="1200" cap="none" spc="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Super Smart Society</a:t>
            </a:r>
            <a: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</a:t>
            </a:r>
            <a:r>
              <a:rPr kumimoji="0" lang="th-TH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เทคโนโลยีที่มีความสำคัญและจำเป็นต้องใช้ในโลกอนาคตนี้หนีไม่พ้น นวัตกรรมของหุ่นยนต์ โดยการจะขับเคลื่อนสังคมยุคดังกล่าวให้มีเสถียรภาพ จำเป็นต้องผนวกโลกไซเบอร์ (</a:t>
            </a:r>
            <a: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Cyber Space) </a:t>
            </a:r>
            <a:r>
              <a:rPr kumimoji="0" lang="th-TH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กับโลกแห่งความจริงเข้าด้วยกัน (</a:t>
            </a:r>
            <a: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Physical Space) </a:t>
            </a:r>
            <a:r>
              <a:rPr kumimoji="0" lang="th-TH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โดยมีเทคโนโลยีสารสนเทศเป็นพื้นฐาน พร้อมมี </a:t>
            </a:r>
            <a:r>
              <a:rPr kumimoji="0" lang="en-US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AI (Artificial Intelligence) </a:t>
            </a:r>
            <a:r>
              <a:rPr kumimoji="0" lang="th-TH" sz="28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ในที่นี่ คือ หุ่นยนต์เป็นตัวขับเคลื่อน ซึ่งจะเห็นภาพอนาคตของสังคมดังกล่าวอย่างชัดเจน</a:t>
            </a:r>
            <a:endParaRPr kumimoji="0" lang="en-US" sz="28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pic>
        <p:nvPicPr>
          <p:cNvPr id="7" name="Picture 2" descr="http://cdn-cms.pgimgs.com/news/2017/11/81752759_XL.jpg">
            <a:extLst>
              <a:ext uri="{FF2B5EF4-FFF2-40B4-BE49-F238E27FC236}">
                <a16:creationId xmlns="" xmlns:a16="http://schemas.microsoft.com/office/drawing/2014/main" id="{B78BE887-832C-4BC8-BB84-11A5002A0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487" y="3603732"/>
            <a:ext cx="3890963" cy="291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70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B0E15838-F8A3-4BA0-B023-6D6C9E19446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D4A01F19-A139-4941-B3C1-8D0C167567B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9BE3215F-D3AA-4BE4-8910-03A05B041D6D}"/>
              </a:ext>
            </a:extLst>
          </p:cNvPr>
          <p:cNvSpPr/>
          <p:nvPr/>
        </p:nvSpPr>
        <p:spPr>
          <a:xfrm>
            <a:off x="1483852" y="1716929"/>
            <a:ext cx="4957011" cy="342414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สังคมยุค 5.0 เป็นยุคสมัยที่วิทยาศาสตร์และเทคโนโลยีมีบทบาทสำคัญในการขับเคลื่อนประเทศ</a:t>
            </a:r>
            <a:b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สังคมยุค 5.0 เกิดขึ้นเพื่อแก้ปัญหาประชากรผู้สูงอายุมากขึ้น ขณะที่อัตราการเกิดลดน้อยลง </a:t>
            </a:r>
            <a:b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สังคมที่อยู่อาศัยยุค 5.0 ผู้อยู่อาศัยจะได้พบกับ</a:t>
            </a:r>
            <a:b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นวัตกรรม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Partner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รองรับสังคม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Aging Society 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th-TH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ควา</a:t>
            </a: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มอัจริยะของที่อยู่อาศัย </a:t>
            </a:r>
          </a:p>
        </p:txBody>
      </p:sp>
      <p:sp>
        <p:nvSpPr>
          <p:cNvPr id="5" name="TextBox 15">
            <a:extLst>
              <a:ext uri="{FF2B5EF4-FFF2-40B4-BE49-F238E27FC236}">
                <a16:creationId xmlns="" xmlns:a16="http://schemas.microsoft.com/office/drawing/2014/main" id="{1A6C3369-2ABE-45F6-B292-57EDAB8262C4}"/>
              </a:ext>
            </a:extLst>
          </p:cNvPr>
          <p:cNvSpPr txBox="1"/>
          <p:nvPr/>
        </p:nvSpPr>
        <p:spPr>
          <a:xfrm>
            <a:off x="1483852" y="588814"/>
            <a:ext cx="3986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จุดเด่น ของ สังคมยุค 5.0</a:t>
            </a:r>
            <a:endParaRPr kumimoji="0" lang="en-US" sz="3200" b="1" i="0" u="sng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AFA38C66-9756-49AB-8CA4-FCCE67F8CA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743" y="1925477"/>
            <a:ext cx="5316118" cy="35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7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B0E15838-F8A3-4BA0-B023-6D6C9E19446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D4A01F19-A139-4941-B3C1-8D0C167567B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15">
            <a:extLst>
              <a:ext uri="{FF2B5EF4-FFF2-40B4-BE49-F238E27FC236}">
                <a16:creationId xmlns="" xmlns:a16="http://schemas.microsoft.com/office/drawing/2014/main" id="{70DC3FA8-9A44-4B0E-8C9B-3C4B238FAC37}"/>
              </a:ext>
            </a:extLst>
          </p:cNvPr>
          <p:cNvSpPr txBox="1"/>
          <p:nvPr/>
        </p:nvSpPr>
        <p:spPr>
          <a:xfrm>
            <a:off x="1483853" y="448939"/>
            <a:ext cx="5783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อนาคตของประเทศญี่ปุ่น กับ สังคุมยุค 5.0</a:t>
            </a:r>
            <a:endParaRPr kumimoji="0" lang="en-US" sz="3200" b="1" i="0" u="sng" strike="noStrike" kern="1200" cap="none" spc="10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 Black" panose="020F0502020204030203" pitchFamily="34" charset="0"/>
              <a:cs typeface="TH SarabunPSK" panose="020B0500040200020003" pitchFamily="34" charset="-34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="" xmlns:a16="http://schemas.microsoft.com/office/drawing/2014/main" id="{63821D47-F767-4804-94C5-63BE1A76E9B7}"/>
              </a:ext>
            </a:extLst>
          </p:cNvPr>
          <p:cNvSpPr/>
          <p:nvPr/>
        </p:nvSpPr>
        <p:spPr>
          <a:xfrm>
            <a:off x="1483853" y="1261005"/>
            <a:ext cx="102750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	รัฐบาลญี่ปุ่นจัดทำนโยบายที่เรียกว่า “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Society 5.0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”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 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ซึ่งไม่ได้มุ่งเน้นการเติบโตด้านเศรษฐกิจเท่านั้น หากแต่ให้ความสำคัญกับการเตรียมความพร้อมของชาวญี่ปุ่นในการก้าวเข้าสู่ยุคดิจิทัลอย่างเต็มตัว โดยมีความน่าสนใจ ดังนี้</a:t>
            </a:r>
            <a:endParaRPr kumimoji="0" lang="en-US" sz="26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B990F0C3-1E3E-4D10-892A-1667C213629B}"/>
              </a:ext>
            </a:extLst>
          </p:cNvPr>
          <p:cNvSpPr/>
          <p:nvPr/>
        </p:nvSpPr>
        <p:spPr>
          <a:xfrm>
            <a:off x="1483853" y="2989701"/>
            <a:ext cx="544633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 นำเทคโนโลยี </a:t>
            </a:r>
            <a:r>
              <a:rPr kumimoji="0" lang="en-US" sz="26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Partner </a:t>
            </a:r>
            <a:r>
              <a:rPr kumimoji="0" lang="th-TH" sz="26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เข้ามาเป็นส่วนหนึ่งของที่อยู่อาศัย</a:t>
            </a:r>
            <a:endParaRPr kumimoji="0" lang="en-US" sz="2600" b="1" i="0" u="none" strike="noStrike" kern="1200" cap="none" spc="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</a:t>
            </a:r>
            <a:r>
              <a:rPr kumimoji="0" lang="en-US" sz="26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Smart Partner 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เป็นเทคโนโลยีความอัจฉริยะที่ถูกสร้างสรรค์ขึ้น เพื่ออำนวยความสะดวกให้กับผู้อยู่อาศัย ไม่ว่าจะเป็นระบบสแกนใบหน้า เพื่อเข้าบ้านหรือห้องชุด อันถูกใช้แทนกุญแจหรือคีย์การ์ด รวมไปถึงระบบรักษาความปลอดภัยทั้งในรูปแบบของอาชญากรรม ภัยพิบัติธรรมชาติ และเหตุฉุกเฉินจากปัญหาสุขภาพ</a:t>
            </a:r>
          </a:p>
        </p:txBody>
      </p:sp>
      <p:pic>
        <p:nvPicPr>
          <p:cNvPr id="2052" name="Picture 4" descr="à¸à¸¥à¸à¸²à¸£à¸à¹à¸à¸«à¸²à¸£à¸¹à¸à¸ à¸²à¸à¸ªà¸³à¸«à¸£à¸±à¸ à¸ªà¹à¸à¸à¸«à¸à¹à¸²">
            <a:extLst>
              <a:ext uri="{FF2B5EF4-FFF2-40B4-BE49-F238E27FC236}">
                <a16:creationId xmlns="" xmlns:a16="http://schemas.microsoft.com/office/drawing/2014/main" id="{65E122FD-93B3-4455-9BAC-18A8A97D7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8" t="3155" r="5790" b="16674"/>
          <a:stretch/>
        </p:blipFill>
        <p:spPr bwMode="auto">
          <a:xfrm>
            <a:off x="7267075" y="3429000"/>
            <a:ext cx="4499810" cy="25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23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B0E15838-F8A3-4BA0-B023-6D6C9E19446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D4A01F19-A139-4941-B3C1-8D0C167567B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B990F0C3-1E3E-4D10-892A-1667C213629B}"/>
              </a:ext>
            </a:extLst>
          </p:cNvPr>
          <p:cNvSpPr/>
          <p:nvPr/>
        </p:nvSpPr>
        <p:spPr>
          <a:xfrm>
            <a:off x="1403643" y="575693"/>
            <a:ext cx="10275010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 เชื่อมโยงที่อยู่อาศัย ให้เข้ากับ สังคมสูงอายุ </a:t>
            </a:r>
            <a:r>
              <a:rPr kumimoji="0" lang="en-US" sz="2600" b="1" i="0" u="sng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Aging Society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สืบเนื่องจากปัจจุบัน แนวโน้มของประชากรผู้สูงอายุได้เพิ่มสูงขึ้น โดยเฉพาะในประเทศญี่ปุ่น เหตุนี้เองการออกแบบที่อยู่อาศัยในสังคมยุค 5.0 จึงจำเป็นต้องรองรับกลุ่มผู้อยู่อาศัยดังกล่าว โดยมีเทคโนโลยีเชื่อมต่อกับคนในชุมชนและเพื่อนบ้าน ทำให้กลุ่มผู้สูงอายุมีสังคมของตนเอง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E320669A-92D0-4293-891C-B705BBF784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37"/>
          <a:stretch/>
        </p:blipFill>
        <p:spPr>
          <a:xfrm>
            <a:off x="3380853" y="2650274"/>
            <a:ext cx="6320590" cy="3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2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794" y="1204493"/>
            <a:ext cx="4295052" cy="1111987"/>
          </a:xfrm>
          <a:prstGeom prst="rect">
            <a:avLst/>
          </a:prstGeom>
        </p:spPr>
        <p:txBody>
          <a:bodyPr tIns="72000" bIns="108000">
            <a:norm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5400" b="1" spc="20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 </a:t>
            </a:r>
            <a:r>
              <a:rPr lang="th-TH" sz="5400" b="1" spc="200" noProof="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สภาพแวดล้อม</a:t>
            </a:r>
            <a:endParaRPr kumimoji="0" lang="th-TH" sz="5400" b="1" i="0" u="none" strike="noStrike" cap="none" spc="2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019" y="2458370"/>
            <a:ext cx="4974601" cy="3877386"/>
          </a:xfrm>
        </p:spPr>
        <p:txBody>
          <a:bodyPr lIns="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การมีที่อยู่อาศัยที่มั่นคง การได้รับบริการสาธารณูปโภคที่เพียงพอ อนามัยสิ่งแวดล้อมที่ดี และสภาพแวดล้อมที่เกื้อกูล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ด้านที่อยู่อาศัย และการได้รับบริการสาธารณูปโภค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</a:t>
            </a: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ความปลอดภัยในชีวิตทรัพย์สิน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3. </a:t>
            </a: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สิ่งแวดล้อม</a:t>
            </a:r>
          </a:p>
        </p:txBody>
      </p:sp>
      <p:pic>
        <p:nvPicPr>
          <p:cNvPr id="5124" name="Picture 4" descr="à¸à¸¥à¸à¸²à¸£à¸à¹à¸à¸«à¸²à¸£à¸¹à¸à¸ à¸²à¸à¸ªà¸³à¸«à¸£à¸±à¸ à¸ªà¸ à¸²à¸à¹à¸§à¸à¸¥à¹à¸­à¸¡">
            <a:extLst>
              <a:ext uri="{FF2B5EF4-FFF2-40B4-BE49-F238E27FC236}">
                <a16:creationId xmlns="" xmlns:a16="http://schemas.microsoft.com/office/drawing/2014/main" id="{E57480F4-34FE-4ED4-A004-41B1DB71D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" r="23914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54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B0E15838-F8A3-4BA0-B023-6D6C9E19446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D4A01F19-A139-4941-B3C1-8D0C167567B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="" xmlns:a16="http://schemas.microsoft.com/office/drawing/2014/main" id="{B990F0C3-1E3E-4D10-892A-1667C213629B}"/>
              </a:ext>
            </a:extLst>
          </p:cNvPr>
          <p:cNvSpPr/>
          <p:nvPr/>
        </p:nvSpPr>
        <p:spPr>
          <a:xfrm>
            <a:off x="1596148" y="415272"/>
            <a:ext cx="9889999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 สร้างปรากฎการณ์ความอัจฉริยะให้กับที่อยู่อาศัย</a:t>
            </a:r>
          </a:p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ความอัจฉริยะของที่อยู่อาศัยยุคนี้ จะถูกซ้อนตัวอยู่ในฟัง</a:t>
            </a:r>
            <a:r>
              <a:rPr kumimoji="0" lang="th-TH" sz="2600" b="0" i="0" u="none" strike="noStrike" kern="1200" cap="none" spc="2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ค์ชั่น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ของแต่ละห้องในบ้านหรือห้องชุด โดยเน้นรองรับ</a:t>
            </a:r>
            <a:r>
              <a:rPr kumimoji="0" lang="th-TH" sz="2600" b="0" i="0" u="none" strike="noStrike" kern="1200" cap="none" spc="2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ไลฟ์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สไตล์ของคนรุ่นใหม่ ที่เสพติดโลก</a:t>
            </a:r>
            <a:r>
              <a:rPr kumimoji="0" lang="en-US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social</a:t>
            </a:r>
            <a:r>
              <a:rPr lang="en-US" sz="2600" spc="20" dirty="0">
                <a:solidFill>
                  <a:srgbClr val="7F7F7F">
                    <a:lumMod val="50000"/>
                  </a:srgb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จึงออกแบบให้หน้าจอ </a:t>
            </a:r>
            <a:r>
              <a:rPr kumimoji="0" lang="en-US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Touch Screen 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คอยอำนวยความสะดวกต่าง ๆ เช่น ห้อง</a:t>
            </a:r>
            <a:r>
              <a:rPr kumimoji="0" lang="th-TH" sz="2600" b="0" i="0" u="none" strike="noStrike" kern="1200" cap="none" spc="20" normalizeH="0" baseline="0" noProof="0" dirty="0" err="1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คร</a:t>
            </a:r>
            <a:r>
              <a:rPr kumimoji="0" lang="th-TH" sz="2600" b="0" i="0" u="none" strike="noStrike" kern="1200" cap="none" spc="20" normalizeH="0" baseline="0" noProof="0" dirty="0">
                <a:ln>
                  <a:noFill/>
                </a:ln>
                <a:solidFill>
                  <a:srgbClr val="7F7F7F">
                    <a:lumMod val="50000"/>
                  </a:srgbClr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ัวอัจริยะที่มีหน้าจอให้ข้อมูลเกี่ยวกับอาหารต่าง ๆ แก่แม่บ้าน</a:t>
            </a:r>
          </a:p>
        </p:txBody>
      </p:sp>
      <p:pic>
        <p:nvPicPr>
          <p:cNvPr id="6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AC673FD0-478D-4D43-A10F-E4D8A21D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023" y="2431473"/>
            <a:ext cx="7334250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08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2">
            <a:extLst>
              <a:ext uri="{FF2B5EF4-FFF2-40B4-BE49-F238E27FC236}">
                <a16:creationId xmlns="" xmlns:a16="http://schemas.microsoft.com/office/drawing/2014/main" id="{B0E15838-F8A3-4BA0-B023-6D6C9E19446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="" xmlns:a16="http://schemas.microsoft.com/office/drawing/2014/main" id="{D4A01F19-A139-4941-B3C1-8D0C167567B6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="" xmlns:a16="http://schemas.microsoft.com/office/drawing/2014/main" id="{ABD7EFFE-6225-4D8D-8C96-171DB2358BA0}"/>
              </a:ext>
            </a:extLst>
          </p:cNvPr>
          <p:cNvSpPr txBox="1"/>
          <p:nvPr/>
        </p:nvSpPr>
        <p:spPr>
          <a:xfrm>
            <a:off x="1483853" y="707887"/>
            <a:ext cx="7820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sng" strike="noStrike" kern="1200" cap="none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 Black" panose="020F0502020204030203" pitchFamily="34" charset="0"/>
                <a:cs typeface="TH SarabunPSK" panose="020B0500040200020003" pitchFamily="34" charset="-34"/>
              </a:rPr>
              <a:t>ความท้าทาย 3 ประการที่ชาวญี่ปุ่นต้องเผชิญในอนาคต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27510B9D-9E20-4AD4-A4D3-C8563493C87F}"/>
              </a:ext>
            </a:extLst>
          </p:cNvPr>
          <p:cNvSpPr/>
          <p:nvPr/>
        </p:nvSpPr>
        <p:spPr>
          <a:xfrm>
            <a:off x="1483853" y="1785142"/>
            <a:ext cx="102750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marR="0" lvl="0" indent="-51435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สังคมสูงอายุ ซึ่งกำลังจะเข้าสู่สังคมสูงอายุสุด ๆ (</a:t>
            </a:r>
            <a:r>
              <a:rPr kumimoji="0" lang="en-US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super ageing society) 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และอัตราการเกิดลดลง</a:t>
            </a:r>
          </a:p>
          <a:p>
            <a:pPr marL="514350" marR="0" lvl="0" indent="-51435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ภัยธรรมชาติ โดยเฉพาะอย่างยิ่งแผ่นดินไหวและ</a:t>
            </a:r>
            <a:r>
              <a:rPr kumimoji="0" lang="th-TH" sz="2600" b="0" i="0" u="none" strike="noStrike" kern="1200" cap="none" spc="5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สึ</a:t>
            </a: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นามิ</a:t>
            </a:r>
          </a:p>
          <a:p>
            <a:pPr marL="514350" marR="0" lvl="0" indent="-51435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600" b="0" i="0" u="none" strike="noStrike" kern="1200" cap="none" spc="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Lato" charset="0"/>
                <a:cs typeface="TH SarabunPSK" panose="020B0500040200020003" pitchFamily="34" charset="-34"/>
              </a:rPr>
              <a:t>คุณภาพของสิ่งแวดล้อม การเปลี่ยนแปลงของสภาพภูมิอากาศ และแหล่งพลังงาน</a:t>
            </a:r>
            <a:endParaRPr kumimoji="0" lang="en-US" sz="2600" b="0" i="0" u="none" strike="noStrike" kern="1200" cap="none" spc="5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Lato" charset="0"/>
              <a:cs typeface="TH SarabunPSK" panose="020B0500040200020003" pitchFamily="34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="" xmlns:a16="http://schemas.microsoft.com/office/drawing/2014/main" id="{B4D98B3F-2D69-49BB-88FF-D6311D0FD5A5}"/>
              </a:ext>
            </a:extLst>
          </p:cNvPr>
          <p:cNvSpPr/>
          <p:nvPr/>
        </p:nvSpPr>
        <p:spPr>
          <a:xfrm>
            <a:off x="1654942" y="3780197"/>
            <a:ext cx="993283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รัฐบาลญี่ปุ่นมองว่าการเผชิญกับความท้าทายดังกล่าวในการพัฒนาเศรษฐกิจและสังคมประเทศจำเป็นต้องมีคนเป็นศูนย์กลางผู้คนในยุค </a:t>
            </a:r>
            <a:r>
              <a:rPr kumimoji="0" lang="en-US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Society 5.0 </a:t>
            </a:r>
            <a:r>
              <a:rPr kumimoji="0" lang="th-TH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โดยเฉพาะอย่างยิ่งสตรี และคนชรา จะต้องมีชีวิตที่มั่นคงปลอดภัย สะดวกสบาย มีสุขภาพดี และมีวิถีการดำเนินชีวิตได้อย่างเหมาะสมตามความต้องการของตน ซึ่งประกอบด้วย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การทำงาน การพักผ่อน การบริโภค การศึกษา การเดินทาง และการดูแลสุขภาพ</a:t>
            </a:r>
          </a:p>
        </p:txBody>
      </p:sp>
    </p:spTree>
    <p:extLst>
      <p:ext uri="{BB962C8B-B14F-4D97-AF65-F5344CB8AC3E}">
        <p14:creationId xmlns:p14="http://schemas.microsoft.com/office/powerpoint/2010/main" val="243152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>
            <a:extLst>
              <a:ext uri="{FF2B5EF4-FFF2-40B4-BE49-F238E27FC236}">
                <a16:creationId xmlns="" xmlns:a16="http://schemas.microsoft.com/office/drawing/2014/main" id="{9CB8D90D-656C-4A5A-90B2-3FC1089D1471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14">
            <a:extLst>
              <a:ext uri="{FF2B5EF4-FFF2-40B4-BE49-F238E27FC236}">
                <a16:creationId xmlns="" xmlns:a16="http://schemas.microsoft.com/office/drawing/2014/main" id="{07EDCFCF-ABA5-4482-8CF7-E5B44E6814E5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39D1DA87-380D-4A4E-8AC4-9D4BFF4D61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2" t="14269" r="52368" b="7134"/>
          <a:stretch/>
        </p:blipFill>
        <p:spPr>
          <a:xfrm>
            <a:off x="3561347" y="288757"/>
            <a:ext cx="5868927" cy="624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4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สี่เหลี่ยมผืนผ้า 3">
            <a:extLst>
              <a:ext uri="{FF2B5EF4-FFF2-40B4-BE49-F238E27FC236}">
                <a16:creationId xmlns="" xmlns:a16="http://schemas.microsoft.com/office/drawing/2014/main" id="{765968FC-6DA6-41D4-BEDB-35182D18DCAB}"/>
              </a:ext>
            </a:extLst>
          </p:cNvPr>
          <p:cNvSpPr/>
          <p:nvPr/>
        </p:nvSpPr>
        <p:spPr>
          <a:xfrm>
            <a:off x="1556085" y="2928542"/>
            <a:ext cx="993409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กล่าวโดยสรุปแล้ว ญี่ปุ่นมองเทคโนโลยียุค 4.0 เป็นเพียงพาหนะสู่อนาคตมากกว่าจะเป็นเป้าหมายเพราะญี่ปุ่นเห็นแล้วว่ามีปัญหาสังคมมากมายกำลังรออยู่ข้างหน้า </a:t>
            </a:r>
            <a:r>
              <a:rPr kumimoji="0" lang="en-US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Society </a:t>
            </a:r>
            <a:r>
              <a:rPr kumimoji="0" lang="th-TH" sz="2600" b="0" i="0" u="none" strike="noStrike" kern="1200" cap="none" spc="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หรือ สังคม 5.0 ต้องเน้นที่ “คน” โดยใช้เทคโนโลยีรีดประสิทธิภาพ ความยืดหยุ่นในการทำงานออกจาก “คน” ให้มากที่สุดตั้งแต่เด็กจนตาย แต่ขณะเดียวกันก็หมายถึงการเพิ่มคุณค่า, คุณภาพชีวิตและทางเลือกในการใช้ชีวิตให้กับประชากรด้วย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="" xmlns:a16="http://schemas.microsoft.com/office/drawing/2014/main" id="{4E5B03E5-6A26-4B5F-8680-364139CADB54}"/>
              </a:ext>
            </a:extLst>
          </p:cNvPr>
          <p:cNvSpPr/>
          <p:nvPr/>
        </p:nvSpPr>
        <p:spPr>
          <a:xfrm>
            <a:off x="1588" y="0"/>
            <a:ext cx="942109" cy="48629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="" xmlns:a16="http://schemas.microsoft.com/office/drawing/2014/main" id="{BEED9E49-CB3B-46EA-958F-3F2670B2D50D}"/>
              </a:ext>
            </a:extLst>
          </p:cNvPr>
          <p:cNvSpPr/>
          <p:nvPr/>
        </p:nvSpPr>
        <p:spPr>
          <a:xfrm>
            <a:off x="1588" y="4862946"/>
            <a:ext cx="942109" cy="199505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="" xmlns:a16="http://schemas.microsoft.com/office/drawing/2014/main" id="{4EE1B441-FA6D-4F6B-B253-4E28D5DF4DBB}"/>
              </a:ext>
            </a:extLst>
          </p:cNvPr>
          <p:cNvSpPr/>
          <p:nvPr/>
        </p:nvSpPr>
        <p:spPr>
          <a:xfrm>
            <a:off x="1556085" y="1138811"/>
            <a:ext cx="993409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โดยประโยชน์ที่ประชาชนจะได้รับโดยตรง คือ การรองรับเรื่องสภาพความเป็นอยู่ที่ยั่งยืน ทำให้มีการเป็นอยู่ที่ดีขึ้น ยิ่งไปกว่านั้น ผู้อยู่อาศัยยังสามารถออกแบบการดำเนินชีวิตอันตอบสนองกับตัวเองได้ด้วย อย่างในกลุ่มผู้สูงอายุ ที่เน้นเรื่องปัญหาสุขภาพเป็นสำคัญ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192080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82231"/>
            <a:ext cx="12325164" cy="3833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“Disrupt yourself before being painfully disrupted”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By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“Destroy traditional thinking in Comfort Zone”</a:t>
            </a:r>
          </a:p>
        </p:txBody>
      </p:sp>
    </p:spTree>
    <p:extLst>
      <p:ext uri="{BB962C8B-B14F-4D97-AF65-F5344CB8AC3E}">
        <p14:creationId xmlns:p14="http://schemas.microsoft.com/office/powerpoint/2010/main" val="65463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FAEBA0C8-7181-4711-BFE5-0367F2CF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865" y="37811"/>
            <a:ext cx="1167555" cy="127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="" xmlns:a16="http://schemas.microsoft.com/office/drawing/2014/main" id="{99ADDCF8-3900-487C-9434-1C0EE775A98D}"/>
              </a:ext>
            </a:extLst>
          </p:cNvPr>
          <p:cNvSpPr txBox="1"/>
          <p:nvPr/>
        </p:nvSpPr>
        <p:spPr>
          <a:xfrm>
            <a:off x="4334186" y="416345"/>
            <a:ext cx="6202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AIR BNB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ไม่ได้ฆ่าธุรกิจโรงแรม ห้องพักที่จำกัด และราคานั่นแหละที่ทำ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028" name="Picture 4" descr="à¸à¸¥à¸à¸²à¸£à¸à¹à¸à¸«à¸²à¸£à¸¹à¸à¸ à¸²à¸à¸ªà¸³à¸«à¸£à¸±à¸ amazon logo">
            <a:extLst>
              <a:ext uri="{FF2B5EF4-FFF2-40B4-BE49-F238E27FC236}">
                <a16:creationId xmlns="" xmlns:a16="http://schemas.microsoft.com/office/drawing/2014/main" id="{A321BE1C-F0F0-40EE-89C6-ABB4218DD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08" y="4657625"/>
            <a:ext cx="1418869" cy="426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กล่องข้อความ 5">
            <a:extLst>
              <a:ext uri="{FF2B5EF4-FFF2-40B4-BE49-F238E27FC236}">
                <a16:creationId xmlns="" xmlns:a16="http://schemas.microsoft.com/office/drawing/2014/main" id="{64DE7B6C-1D71-4490-A435-43C488F040A1}"/>
              </a:ext>
            </a:extLst>
          </p:cNvPr>
          <p:cNvSpPr txBox="1"/>
          <p:nvPr/>
        </p:nvSpPr>
        <p:spPr>
          <a:xfrm>
            <a:off x="4334186" y="4553591"/>
            <a:ext cx="5166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AMAZON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ไม่ได้ฆ่าธุรกิจค้าปลีก การบริการที่แย่ต่างหากที่ทำ</a:t>
            </a:r>
          </a:p>
        </p:txBody>
      </p:sp>
      <p:pic>
        <p:nvPicPr>
          <p:cNvPr id="1030" name="Picture 6" descr="à¸à¸¥à¸à¸²à¸£à¸à¹à¸à¸«à¸²à¸£à¸¹à¸à¸ à¸²à¸à¸ªà¸³à¸«à¸£à¸±à¸ itunes logo">
            <a:extLst>
              <a:ext uri="{FF2B5EF4-FFF2-40B4-BE49-F238E27FC236}">
                <a16:creationId xmlns="" xmlns:a16="http://schemas.microsoft.com/office/drawing/2014/main" id="{36530C69-0E80-432E-BFD7-327AC830F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237" y="3547128"/>
            <a:ext cx="1778811" cy="52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="" xmlns:a16="http://schemas.microsoft.com/office/drawing/2014/main" id="{EB1F9E21-9290-49A2-B417-E4470E90883D}"/>
              </a:ext>
            </a:extLst>
          </p:cNvPr>
          <p:cNvSpPr txBox="1"/>
          <p:nvPr/>
        </p:nvSpPr>
        <p:spPr>
          <a:xfrm>
            <a:off x="4334187" y="3675302"/>
            <a:ext cx="5353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APPLE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ไม่ได้ฆ่าธุรกิจเพลง การบังคับซื้อเต็มอัลบั้มนั่นแหละที่ทำ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25E12C28-858B-4376-8E58-BC8FCCD72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289" y="2144523"/>
            <a:ext cx="1298707" cy="1298707"/>
          </a:xfrm>
          <a:prstGeom prst="rect">
            <a:avLst/>
          </a:prstGeom>
        </p:spPr>
      </p:pic>
      <p:sp>
        <p:nvSpPr>
          <p:cNvPr id="14" name="กล่องข้อความ 13">
            <a:extLst>
              <a:ext uri="{FF2B5EF4-FFF2-40B4-BE49-F238E27FC236}">
                <a16:creationId xmlns="" xmlns:a16="http://schemas.microsoft.com/office/drawing/2014/main" id="{49FDCF73-7533-4338-9120-F7B74CD3E53F}"/>
              </a:ext>
            </a:extLst>
          </p:cNvPr>
          <p:cNvSpPr txBox="1"/>
          <p:nvPr/>
        </p:nvSpPr>
        <p:spPr>
          <a:xfrm>
            <a:off x="4334186" y="2550260"/>
            <a:ext cx="5557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UBER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ไม่ได้ฆ่าธุรกิจแท็กซี่ การปฏิเสธลูกค้าและราคานั่นแหละที่ทำ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="" xmlns:a16="http://schemas.microsoft.com/office/drawing/2014/main" id="{8480BE70-313F-400B-B4CC-899979C1B683}"/>
              </a:ext>
            </a:extLst>
          </p:cNvPr>
          <p:cNvSpPr txBox="1"/>
          <p:nvPr/>
        </p:nvSpPr>
        <p:spPr>
          <a:xfrm>
            <a:off x="4334187" y="1466493"/>
            <a:ext cx="6274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NETFLIX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ไม่ได้ฆ่าธุรกิจเช่าหนัง ความไม่สะดวก และค่าปรับต่างหากที่ทำ</a:t>
            </a:r>
          </a:p>
        </p:txBody>
      </p:sp>
      <p:pic>
        <p:nvPicPr>
          <p:cNvPr id="1036" name="Picture 12" descr="à¸à¸¥à¸à¸²à¸£à¸à¹à¸à¸«à¸²à¸£à¸¹à¸à¸ à¸²à¸à¸ªà¸³à¸«à¸£à¸±à¸ netflix logo">
            <a:extLst>
              <a:ext uri="{FF2B5EF4-FFF2-40B4-BE49-F238E27FC236}">
                <a16:creationId xmlns="" xmlns:a16="http://schemas.microsoft.com/office/drawing/2014/main" id="{E61D8697-19AA-448D-ABF2-552E72206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208" y="1570391"/>
            <a:ext cx="1486786" cy="40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กล่องข้อความ 16">
            <a:extLst>
              <a:ext uri="{FF2B5EF4-FFF2-40B4-BE49-F238E27FC236}">
                <a16:creationId xmlns="" xmlns:a16="http://schemas.microsoft.com/office/drawing/2014/main" id="{13084C2C-3640-489C-8C72-0527C604FB00}"/>
              </a:ext>
            </a:extLst>
          </p:cNvPr>
          <p:cNvSpPr txBox="1"/>
          <p:nvPr/>
        </p:nvSpPr>
        <p:spPr>
          <a:xfrm>
            <a:off x="0" y="5392835"/>
            <a:ext cx="12192000" cy="12762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	“อย่ากลัวที่จะเปลี่ยนวิธีการทำธุรกิจ เพราะการเปลี่ยนแปลง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แม้ว่าอาจจะล้มเหลว แต่ก็ยังดีกว่าไม่ยอมเปลี่ยน แล้วล้มเหลวอยู่ดี”</a:t>
            </a:r>
          </a:p>
        </p:txBody>
      </p:sp>
    </p:spTree>
    <p:extLst>
      <p:ext uri="{BB962C8B-B14F-4D97-AF65-F5344CB8AC3E}">
        <p14:creationId xmlns:p14="http://schemas.microsoft.com/office/powerpoint/2010/main" val="2901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802217C-7321-4E82-98B2-9145833B6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="" xmlns:a16="http://schemas.microsoft.com/office/drawing/2014/main" id="{7CD9BAC4-8BF6-455D-B326-BCBB1385555F}"/>
              </a:ext>
            </a:extLst>
          </p:cNvPr>
          <p:cNvSpPr txBox="1"/>
          <p:nvPr/>
        </p:nvSpPr>
        <p:spPr>
          <a:xfrm>
            <a:off x="8060265" y="344669"/>
            <a:ext cx="3708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</a:t>
            </a:r>
            <a:r>
              <a:rPr kumimoji="0" lang="en-US" sz="4000" b="1" i="0" u="sng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The Comfort Zone</a:t>
            </a:r>
            <a:r>
              <a:rPr kumimoji="0" lang="en-US" sz="4000" b="1" i="0" u="none" strike="noStrike" kern="1200" cap="none" spc="0" normalizeH="0" baseline="0" noProof="0" dirty="0">
                <a:ln w="12700"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”</a:t>
            </a:r>
            <a:endParaRPr kumimoji="0" lang="th-TH" sz="4000" b="0" i="0" u="none" strike="noStrike" kern="1200" cap="none" spc="0" normalizeH="0" baseline="0" noProof="0" dirty="0">
              <a:ln w="12700">
                <a:solidFill>
                  <a:sysClr val="windowText" lastClr="000000"/>
                </a:solidFill>
              </a:ln>
              <a:solidFill>
                <a:srgbClr val="0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9600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à¸à¸¥à¸à¸²à¸£à¸à¹à¸à¸«à¸²à¸£à¸¹à¸à¸ à¸²à¸à¸ªà¸³à¸«à¸£à¸±à¸ charles darwin it is not the strongest">
            <a:extLst>
              <a:ext uri="{FF2B5EF4-FFF2-40B4-BE49-F238E27FC236}">
                <a16:creationId xmlns="" xmlns:a16="http://schemas.microsoft.com/office/drawing/2014/main" id="{A8D130C7-5273-43C5-8B4B-3DD938259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96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3D94129B-333D-489E-821D-14A61894E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0"/>
            <a:ext cx="8583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à¸à¸¥à¸à¸²à¸£à¸à¹à¸à¸«à¸²à¸£à¸¹à¸à¸ à¸²à¸à¸ªà¸³à¸«à¸£à¸±à¸ jack ma today is hard">
            <a:extLst>
              <a:ext uri="{FF2B5EF4-FFF2-40B4-BE49-F238E27FC236}">
                <a16:creationId xmlns="" xmlns:a16="http://schemas.microsoft.com/office/drawing/2014/main" id="{DF107F93-D47A-4677-B4C3-74A7C10F9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29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98745" y="927014"/>
            <a:ext cx="3885149" cy="126019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  <a:defRPr/>
            </a:pPr>
            <a:r>
              <a:rPr lang="th-TH" sz="4400" b="1" spc="100" noProof="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5. รายได้</a:t>
            </a:r>
            <a:br>
              <a:rPr lang="th-TH" sz="4400" b="1" spc="100" noProof="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</a:br>
            <a:r>
              <a:rPr lang="th-TH" sz="4400" b="1" spc="100" noProof="0" dirty="0">
                <a:solidFill>
                  <a:srgbClr val="800000"/>
                </a:solidFill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และการกระจายรายได้</a:t>
            </a:r>
            <a:endParaRPr kumimoji="0" lang="th-TH" sz="4400" b="1" i="0" u="none" strike="noStrike" cap="none" spc="100" normalizeH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cxnSp>
        <p:nvCxnSpPr>
          <p:cNvPr id="137" name="Straight Arrow Connector 136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193" y="2489779"/>
            <a:ext cx="4752251" cy="3462228"/>
          </a:xfrm>
        </p:spPr>
        <p:txBody>
          <a:bodyPr lIns="0" anchor="ctr">
            <a:noAutofit/>
          </a:bodyPr>
          <a:lstStyle/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หมายถึง การมีอำนาจซื้อที่เพียงพอต่อการดำรงชีวิตที่ได้มาตรฐาน หลุดพ้นจากปัญหาความยากจน และการกระจายรายได้ในกลุ่มต่าง ๆ ในสังคมอย่างเท่าเทียม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มีองค์ประกอบที่สำคัญ คือ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	</a:t>
            </a:r>
            <a:r>
              <a:rPr lang="en-US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</a:t>
            </a:r>
          </a:p>
          <a:p>
            <a:pPr marL="180000" indent="0" algn="thaiDi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2. </a:t>
            </a:r>
            <a:r>
              <a:rPr lang="th-TH" sz="3000" dirty="0">
                <a:solidFill>
                  <a:schemeClr val="tx2">
                    <a:lumMod val="95000"/>
                    <a:lumOff val="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การกระจายรายได้</a:t>
            </a:r>
          </a:p>
        </p:txBody>
      </p:sp>
      <p:pic>
        <p:nvPicPr>
          <p:cNvPr id="6148" name="Picture 4" descr="à¸£à¸¹à¸à¸ à¸²à¸à¸à¸µà¹à¹à¸à¸µà¹à¸¢à¸§à¸à¹à¸­à¸">
            <a:extLst>
              <a:ext uri="{FF2B5EF4-FFF2-40B4-BE49-F238E27FC236}">
                <a16:creationId xmlns="" xmlns:a16="http://schemas.microsoft.com/office/drawing/2014/main" id="{F1B27542-676D-4691-8D41-C704A5725B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6" r="4141" b="-1"/>
          <a:stretch/>
        </p:blipFill>
        <p:spPr bwMode="auto"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00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กลุ่ม 8">
            <a:extLst>
              <a:ext uri="{FF2B5EF4-FFF2-40B4-BE49-F238E27FC236}">
                <a16:creationId xmlns="" xmlns:a16="http://schemas.microsoft.com/office/drawing/2014/main" id="{E039E46F-9CBF-4055-B637-327FB3135C49}"/>
              </a:ext>
            </a:extLst>
          </p:cNvPr>
          <p:cNvGrpSpPr/>
          <p:nvPr/>
        </p:nvGrpSpPr>
        <p:grpSpPr>
          <a:xfrm>
            <a:off x="0" y="290243"/>
            <a:ext cx="12192000" cy="6096777"/>
            <a:chOff x="0" y="290243"/>
            <a:chExt cx="12192000" cy="6096777"/>
          </a:xfrm>
        </p:grpSpPr>
        <p:pic>
          <p:nvPicPr>
            <p:cNvPr id="8" name="รูปภาพ 7">
              <a:extLst>
                <a:ext uri="{FF2B5EF4-FFF2-40B4-BE49-F238E27FC236}">
                  <a16:creationId xmlns="" xmlns:a16="http://schemas.microsoft.com/office/drawing/2014/main" id="{FD5290D8-614A-434E-9649-C531BD008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0243"/>
              <a:ext cx="12192000" cy="6096777"/>
            </a:xfrm>
            <a:prstGeom prst="rect">
              <a:avLst/>
            </a:prstGeom>
          </p:spPr>
        </p:pic>
        <p:sp>
          <p:nvSpPr>
            <p:cNvPr id="2" name="สี่เหลี่ยมผืนผ้า 1">
              <a:extLst>
                <a:ext uri="{FF2B5EF4-FFF2-40B4-BE49-F238E27FC236}">
                  <a16:creationId xmlns="" xmlns:a16="http://schemas.microsoft.com/office/drawing/2014/main" id="{84F6F040-D606-4DA9-8F86-5DDF9F2A9A0E}"/>
                </a:ext>
              </a:extLst>
            </p:cNvPr>
            <p:cNvSpPr/>
            <p:nvPr/>
          </p:nvSpPr>
          <p:spPr>
            <a:xfrm>
              <a:off x="6708396" y="2625732"/>
              <a:ext cx="4499296" cy="2014975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ordia New" panose="020B0304020202020204" pitchFamily="34" charset="-34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6248553" y="1667080"/>
            <a:ext cx="570575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Thank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4376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Custom 23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222B45"/>
      </a:accent1>
      <a:accent2>
        <a:srgbClr val="CAC1AC"/>
      </a:accent2>
      <a:accent3>
        <a:srgbClr val="D9D1CE"/>
      </a:accent3>
      <a:accent4>
        <a:srgbClr val="57BDBA"/>
      </a:accent4>
      <a:accent5>
        <a:srgbClr val="5D6591"/>
      </a:accent5>
      <a:accent6>
        <a:srgbClr val="A69388"/>
      </a:accent6>
      <a:hlink>
        <a:srgbClr val="4B5050"/>
      </a:hlink>
      <a:folHlink>
        <a:srgbClr val="19BB9B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กำหนดเอง 2">
      <a:majorFont>
        <a:latin typeface="TH SarabunPSK"/>
        <a:ea typeface=""/>
        <a:cs typeface="TH SarabunPSK"/>
      </a:majorFont>
      <a:minorFont>
        <a:latin typeface="TH SarabunPSK"/>
        <a:ea typeface=""/>
        <a:cs typeface="TH SarabunPSK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1_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5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6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1940</Words>
  <Application>Microsoft Office PowerPoint</Application>
  <PresentationFormat>Widescreen</PresentationFormat>
  <Paragraphs>373</Paragraphs>
  <Slides>90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90</vt:i4>
      </vt:variant>
    </vt:vector>
  </HeadingPairs>
  <TitlesOfParts>
    <vt:vector size="110" baseType="lpstr">
      <vt:lpstr>Angsana New</vt:lpstr>
      <vt:lpstr>Arial</vt:lpstr>
      <vt:lpstr>BatangChe</vt:lpstr>
      <vt:lpstr>Calibri</vt:lpstr>
      <vt:lpstr>Calibri Light</vt:lpstr>
      <vt:lpstr>Century Gothic</vt:lpstr>
      <vt:lpstr>Cordia New</vt:lpstr>
      <vt:lpstr>Lato</vt:lpstr>
      <vt:lpstr>Lato Black</vt:lpstr>
      <vt:lpstr>Lato Regular</vt:lpstr>
      <vt:lpstr>Tahoma</vt:lpstr>
      <vt:lpstr>TH SarabunPSK</vt:lpstr>
      <vt:lpstr>Times New Roman</vt:lpstr>
      <vt:lpstr>Wingdings</vt:lpstr>
      <vt:lpstr>Wingdings 3</vt:lpstr>
      <vt:lpstr>1_Office Theme</vt:lpstr>
      <vt:lpstr>1_Ion</vt:lpstr>
      <vt:lpstr>1_ธีมของ Office</vt:lpstr>
      <vt:lpstr>3_Ion</vt:lpstr>
      <vt:lpstr>Ion</vt:lpstr>
      <vt:lpstr>PowerPoint Presentation</vt:lpstr>
      <vt:lpstr>เป้าหมาย</vt:lpstr>
      <vt:lpstr>PowerPoint Presentation</vt:lpstr>
      <vt:lpstr>PowerPoint Presentation</vt:lpstr>
      <vt:lpstr>1. สุขภาพอนามัย</vt:lpstr>
      <vt:lpstr>2. ความรู้</vt:lpstr>
      <vt:lpstr>3. ชีวิตการทำงาน</vt:lpstr>
      <vt:lpstr>4. สภาพแวดล้อม</vt:lpstr>
      <vt:lpstr>5. รายได้ และการกระจายรายได้</vt:lpstr>
      <vt:lpstr>6. ชีวิตครอบครัว</vt:lpstr>
      <vt:lpstr>7. การบริหารจัดการที่ดีของรัฐ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การศึกษาวิจัยเป็นเครื่องมือหนึ่ง ที่จะทำให้เราทราบว่า ความอยู่ดีมีสุขของบุคคลและสังคมอยู่ในระดับใด และมีองค์ประกอบใดที่มีความสัมพันธ์และส่งผลต่อความอยู่ดีมีสุข ซึ่งมีการศึกษาวิจัยที่เกี่ยวข้องกับองค์ประกอบของดัชนีความก้าวหน้าของคนและมีความสัมพันธ์ กับความอยู่ดีมีสุขอย่างไร ผลการวิจัยที่ผ่านมาจะช่วยให้ทราบว่า องค์ประกอบใดเป็นปัจจัยที่สำคัญต่อความ อยู่ดีมีสุข และยังมีองค์ประกอบใดที่ยังขาดการศึกษาวิจัยในประเด็นเหล่านั้น เพื่อประโยชน์ในการสร้างเสริม ความอยู่ดีมีสุขให้บุคคลและประเทศต่อไป</vt:lpstr>
      <vt:lpstr>PowerPoint Presentation</vt:lpstr>
      <vt:lpstr>การวิจัยและพัฒนาชุมชน</vt:lpstr>
      <vt:lpstr>ความหมายของการวิจัยและพัฒนาชุมชน</vt:lpstr>
      <vt:lpstr>PowerPoint Presentation</vt:lpstr>
      <vt:lpstr>PowerPoint Presentation</vt:lpstr>
      <vt:lpstr>ความสำคัญและความจำเป็นในการวิจัยและพัฒนาชุมชน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กระบวนการวิจัยและพัฒนาชุมชน</vt:lpstr>
      <vt:lpstr>PowerPoint Presentation</vt:lpstr>
      <vt:lpstr>PowerPoint Presentation</vt:lpstr>
      <vt:lpstr>ลักษณะสำคัญของโครงการวิจัยเพื่อชุมชน</vt:lpstr>
      <vt:lpstr>PowerPoint Presentation</vt:lpstr>
      <vt:lpstr>งานวิจัยเพื่อชุมชน..ทำวิจัยแล้วได้อะไร?</vt:lpstr>
      <vt:lpstr>PowerPoint Presentation</vt:lpstr>
      <vt:lpstr>PowerPoint Presentation</vt:lpstr>
      <vt:lpstr>การวิจัยเพื่อชุมชนสามารถดำเนินการได้ 2 ลักษณะใหญ่ ๆ ดังนี้</vt:lpstr>
      <vt:lpstr>PowerPoint Presentation</vt:lpstr>
      <vt:lpstr>PowerPoint Presentation</vt:lpstr>
      <vt:lpstr>PowerPoint Presentation</vt:lpstr>
      <vt:lpstr>PAR in SeS Research Process (Stakeholder)</vt:lpstr>
      <vt:lpstr>ปัณณ์ณัช ธนัทพรรษรัตน์.  “การออกแบบผลิตภัณฑ์แบบมีส่วนร่วม” วารสารวิจัยเพื่อการพัฒนาพื้นที่ ปีที่ 7: 3 (ก.ค.-ก.ย. 2558) สกว.</vt:lpstr>
      <vt:lpstr>การวิจัยเพื่อชุมชนสามารถดำเนินการได้ 2 ลักษณะใหญ่ๆ ดังนี้</vt:lpstr>
      <vt:lpstr>PowerPoint Presentation</vt:lpstr>
      <vt:lpstr>PowerPoint Presentation</vt:lpstr>
      <vt:lpstr>“วิชาการเพื่อสังคม (SeS)”</vt:lpstr>
      <vt:lpstr>PowerPoint Presentation</vt:lpstr>
      <vt:lpstr>PowerPoint Presentation</vt:lpstr>
      <vt:lpstr>ปงยางคกโมเดล แนวทางการบูรณาการการจัดการปัญหาก้อนวัสดุเหลือใช้จากการเพาะเห็ด บ้านทุ่งบ่แป้ง ตำบลปงยางคก อำเภอห้างฉัตร  จังหวัดลำปาง</vt:lpstr>
      <vt:lpstr>ปงยางคกโมเดล แนวทางการบูรณาการการจัดการปัญหาก้อนวัสดุเหลือใช้จากการเพาะเห็ด บ้านทุ่งบ่แป้ง ตำบลปงยางคก อำเภอห้างฉัตร  จังหวัดลำปาง</vt:lpstr>
      <vt:lpstr>หมากเม่าสกลนคร  งานวิจัยสู่ธุรกิจชุมชน</vt:lpstr>
      <vt:lpstr>เส้นทางการพัฒนาหมากเท่าสกลนคร  (การวิจัย/พัฒนามากกว่า 10 เรื่อง)</vt:lpstr>
      <vt:lpstr>บ้านดินรักษ์โลก: จากมหาวิทยาลัยสู่ชุมชนความสำเร็จการบูรณาการ ภารกิจ  5  in 1</vt:lpstr>
      <vt:lpstr>บ้านดินรักษ์โลก: จากมหาวิทยาลัยสู่ชุมชนความสำเร็จการบูรณาการ ภารกิจ  5  in 1</vt:lpstr>
      <vt:lpstr>รูปแบบการฟื้นฟูและอนุรักษ์ห้วยตองแวดอย่างมีส่วนร่วม  ชุมชนบ้านโพธิ์ตก  ต.โพธิ์ใหญ่  อ.วารินชำราบ จ.อุบลราชธานี</vt:lpstr>
      <vt:lpstr>การบูรณาการการเรียนการสอน  การบริการวิชาการ และการวิจัยสู่การพัฒนาสุขภาวะชุมชน: บริบทพื้นที่ตำบลมหาสวัสดิ์  อำเภอพุทธมณฑล จังหวัดนครปฐม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แล้วอะไรที่จะ “อัจฉริยะ” ได้บ้าง?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NNAM FONN</dc:creator>
  <cp:lastModifiedBy>Sanchai Ja</cp:lastModifiedBy>
  <cp:revision>12</cp:revision>
  <dcterms:created xsi:type="dcterms:W3CDTF">2019-07-04T07:29:41Z</dcterms:created>
  <dcterms:modified xsi:type="dcterms:W3CDTF">2019-07-12T11:41:50Z</dcterms:modified>
</cp:coreProperties>
</file>